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88"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9" r:id="rId35"/>
    <p:sldId id="290" r:id="rId36"/>
    <p:sldId id="291" r:id="rId37"/>
    <p:sldId id="292" r:id="rId38"/>
    <p:sldId id="293" r:id="rId39"/>
    <p:sldId id="295" r:id="rId40"/>
    <p:sldId id="296" r:id="rId41"/>
    <p:sldId id="297" r:id="rId42"/>
    <p:sldId id="299" r:id="rId43"/>
    <p:sldId id="298" r:id="rId44"/>
    <p:sldId id="300" r:id="rId45"/>
    <p:sldId id="301" r:id="rId46"/>
    <p:sldId id="302" r:id="rId47"/>
    <p:sldId id="303" r:id="rId48"/>
    <p:sldId id="304" r:id="rId49"/>
    <p:sldId id="305" r:id="rId50"/>
    <p:sldId id="306" r:id="rId51"/>
    <p:sldId id="337" r:id="rId52"/>
    <p:sldId id="338" r:id="rId53"/>
    <p:sldId id="339" r:id="rId54"/>
    <p:sldId id="340" r:id="rId55"/>
    <p:sldId id="341" r:id="rId56"/>
    <p:sldId id="342" r:id="rId57"/>
    <p:sldId id="343"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324" r:id="rId76"/>
    <p:sldId id="325" r:id="rId77"/>
    <p:sldId id="326" r:id="rId78"/>
    <p:sldId id="327" r:id="rId79"/>
    <p:sldId id="328" r:id="rId80"/>
    <p:sldId id="329" r:id="rId81"/>
    <p:sldId id="330" r:id="rId82"/>
    <p:sldId id="331" r:id="rId83"/>
    <p:sldId id="332" r:id="rId84"/>
    <p:sldId id="333" r:id="rId85"/>
    <p:sldId id="334" r:id="rId86"/>
    <p:sldId id="335" r:id="rId87"/>
    <p:sldId id="336" r:id="rId8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bschnitt ohne Titel" id="{AF7FCD6C-DC25-4560-84AB-A78193883CF9}">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88"/>
            <p14:sldId id="275"/>
            <p14:sldId id="276"/>
            <p14:sldId id="277"/>
            <p14:sldId id="278"/>
            <p14:sldId id="279"/>
            <p14:sldId id="280"/>
            <p14:sldId id="281"/>
            <p14:sldId id="282"/>
            <p14:sldId id="283"/>
            <p14:sldId id="284"/>
            <p14:sldId id="285"/>
            <p14:sldId id="286"/>
            <p14:sldId id="287"/>
            <p14:sldId id="289"/>
            <p14:sldId id="290"/>
            <p14:sldId id="291"/>
            <p14:sldId id="292"/>
            <p14:sldId id="293"/>
            <p14:sldId id="295"/>
            <p14:sldId id="296"/>
            <p14:sldId id="297"/>
            <p14:sldId id="299"/>
            <p14:sldId id="298"/>
            <p14:sldId id="300"/>
            <p14:sldId id="301"/>
            <p14:sldId id="302"/>
            <p14:sldId id="303"/>
            <p14:sldId id="304"/>
            <p14:sldId id="305"/>
            <p14:sldId id="306"/>
            <p14:sldId id="337"/>
            <p14:sldId id="338"/>
            <p14:sldId id="339"/>
            <p14:sldId id="340"/>
            <p14:sldId id="341"/>
            <p14:sldId id="342"/>
            <p14:sldId id="343"/>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E3053D-51BF-4117-9108-127E50FAE76B}" type="datetimeFigureOut">
              <a:rPr lang="de-DE" smtClean="0"/>
              <a:t>26.10.2025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6360A8-C743-469C-8987-1FB81EE8F810}" type="slidenum">
              <a:rPr lang="de-DE" smtClean="0"/>
              <a:t>‹Nr.›</a:t>
            </a:fld>
            <a:endParaRPr lang="de-DE"/>
          </a:p>
        </p:txBody>
      </p:sp>
    </p:spTree>
    <p:extLst>
      <p:ext uri="{BB962C8B-B14F-4D97-AF65-F5344CB8AC3E}">
        <p14:creationId xmlns:p14="http://schemas.microsoft.com/office/powerpoint/2010/main" val="3675776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0" i="0" kern="1200" dirty="0">
                <a:solidFill>
                  <a:schemeClr val="tx1"/>
                </a:solidFill>
                <a:effectLst/>
                <a:latin typeface="+mn-lt"/>
                <a:ea typeface="+mn-ea"/>
                <a:cs typeface="+mn-cs"/>
              </a:rPr>
              <a:t>Man sieht: Da kommt genau dasselbe heraus wie bei der Rechnung oben. Es ist ganz egal, was man davon benutzt - Entscheide dich für einen Weg und dann nimm den. Hauptsache, es ist mathematisch korrekt.</a:t>
            </a:r>
            <a:endParaRPr lang="de-DE" dirty="0"/>
          </a:p>
        </p:txBody>
      </p:sp>
      <p:sp>
        <p:nvSpPr>
          <p:cNvPr id="4" name="Foliennummernplatzhalter 3"/>
          <p:cNvSpPr>
            <a:spLocks noGrp="1"/>
          </p:cNvSpPr>
          <p:nvPr>
            <p:ph type="sldNum" sz="quarter" idx="5"/>
          </p:nvPr>
        </p:nvSpPr>
        <p:spPr/>
        <p:txBody>
          <a:bodyPr/>
          <a:lstStyle/>
          <a:p>
            <a:fld id="{FA6360A8-C743-469C-8987-1FB81EE8F810}" type="slidenum">
              <a:rPr lang="de-DE" smtClean="0"/>
              <a:t>57</a:t>
            </a:fld>
            <a:endParaRPr lang="de-DE"/>
          </a:p>
        </p:txBody>
      </p:sp>
    </p:spTree>
    <p:extLst>
      <p:ext uri="{BB962C8B-B14F-4D97-AF65-F5344CB8AC3E}">
        <p14:creationId xmlns:p14="http://schemas.microsoft.com/office/powerpoint/2010/main" val="672453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CBDD64-2F77-75CC-C71E-2295C508AEA7}"/>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2951207-3A43-6388-7773-A9D113D56D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0F42F214-78D5-2DFA-ADDA-E4A7C567E8C3}"/>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5" name="Fußzeilenplatzhalter 4">
            <a:extLst>
              <a:ext uri="{FF2B5EF4-FFF2-40B4-BE49-F238E27FC236}">
                <a16:creationId xmlns:a16="http://schemas.microsoft.com/office/drawing/2014/main" id="{E55F3445-9EE6-FFDB-56AC-FEEEFB18198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5EF37C0-C85D-69A6-04DF-61757B9CC5F7}"/>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2247708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FDCE59-211C-807C-9683-7B5629D55364}"/>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B291795-8143-3FE3-974C-445256D92D79}"/>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C2B4B12-9AE7-EA7E-F347-92DDE55FBA74}"/>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5" name="Fußzeilenplatzhalter 4">
            <a:extLst>
              <a:ext uri="{FF2B5EF4-FFF2-40B4-BE49-F238E27FC236}">
                <a16:creationId xmlns:a16="http://schemas.microsoft.com/office/drawing/2014/main" id="{EFBFFA1A-FC15-6EF8-5D01-890DBC25287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D0264E2-328D-0EF6-C64E-CBC658673B00}"/>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4263940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C83F98F-F37D-9FAC-B7DF-EE8A10F1594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F0121A1-4EEB-7A1A-7210-317B480940E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6E6E922-A95F-F930-F191-5992CDAEFA7F}"/>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5" name="Fußzeilenplatzhalter 4">
            <a:extLst>
              <a:ext uri="{FF2B5EF4-FFF2-40B4-BE49-F238E27FC236}">
                <a16:creationId xmlns:a16="http://schemas.microsoft.com/office/drawing/2014/main" id="{32BA1C23-ED8C-C21F-C63E-A002F65C864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AA06DAD-A026-7DF3-7D65-64448FAE7B8C}"/>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2118719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5D5B40-AA2F-804C-BD07-27E65559C5C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35F9640-E21B-B076-9211-571A67D06D8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1974BF-4F1E-44A6-AC4A-16523A78C67B}"/>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5" name="Fußzeilenplatzhalter 4">
            <a:extLst>
              <a:ext uri="{FF2B5EF4-FFF2-40B4-BE49-F238E27FC236}">
                <a16:creationId xmlns:a16="http://schemas.microsoft.com/office/drawing/2014/main" id="{C174BB3D-3F02-C94D-2D4A-163C8B2D399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8DE0F6-D355-6FC7-9BED-7B1383B24A35}"/>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2134660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FBABA4-9277-788F-D8C3-7D58ED9C726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C29C4EC2-0DE1-E34D-99AD-12DE9AD331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80FCC91-5927-A159-AEF7-FB6E611A3E80}"/>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5" name="Fußzeilenplatzhalter 4">
            <a:extLst>
              <a:ext uri="{FF2B5EF4-FFF2-40B4-BE49-F238E27FC236}">
                <a16:creationId xmlns:a16="http://schemas.microsoft.com/office/drawing/2014/main" id="{535D3AFD-0D10-1B67-4BD6-7A18FE27DAD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EBE350-DA71-23A4-CC6C-9E13D0A89C3E}"/>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3463348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83857F-F5D8-19DE-61DA-FD9D5F62626B}"/>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0AC56CB-EAAC-8A5D-D7FD-72BC0DCD8E3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038954B-77B8-0052-9B07-3B36AFA09C29}"/>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989D2EC-4F6B-17D8-1990-EA8B2AE18C03}"/>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6" name="Fußzeilenplatzhalter 5">
            <a:extLst>
              <a:ext uri="{FF2B5EF4-FFF2-40B4-BE49-F238E27FC236}">
                <a16:creationId xmlns:a16="http://schemas.microsoft.com/office/drawing/2014/main" id="{F925EFB0-BC5D-7AC8-42B4-37890016DFD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67FB171-79A6-A80C-F435-2B9096FC9B75}"/>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132129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47C5B1-D019-1529-B7D4-9991FCBE3186}"/>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607534E-D472-3CB4-2C5B-AF4C0D9AFD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EA1084FB-80CD-76D4-C11B-74C47C251E8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651F889F-FA46-692B-EE51-470E213AC7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6BB9B1-76AA-4D23-8EBB-196676BFD0CD}"/>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C8185A0-A5F9-8F67-D647-9D67469DCB8D}"/>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8" name="Fußzeilenplatzhalter 7">
            <a:extLst>
              <a:ext uri="{FF2B5EF4-FFF2-40B4-BE49-F238E27FC236}">
                <a16:creationId xmlns:a16="http://schemas.microsoft.com/office/drawing/2014/main" id="{4A0540FF-A963-E98F-6B2B-AD9478CEB6A3}"/>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098C75A1-0479-C8BF-D16D-DEDD6A4AA20F}"/>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3896428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A93C82-7101-7789-0BDF-090760002221}"/>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05C79619-EDB6-8084-41C1-BD89AE0FAF29}"/>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4" name="Fußzeilenplatzhalter 3">
            <a:extLst>
              <a:ext uri="{FF2B5EF4-FFF2-40B4-BE49-F238E27FC236}">
                <a16:creationId xmlns:a16="http://schemas.microsoft.com/office/drawing/2014/main" id="{A39B73E2-D45C-18F7-AEED-A24A963C7C5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C5252F49-CC58-ADD7-2320-CE637E341505}"/>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2406067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AB341AC-5644-011C-F833-2861AAB32A45}"/>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3" name="Fußzeilenplatzhalter 2">
            <a:extLst>
              <a:ext uri="{FF2B5EF4-FFF2-40B4-BE49-F238E27FC236}">
                <a16:creationId xmlns:a16="http://schemas.microsoft.com/office/drawing/2014/main" id="{1B39788B-ECAE-2402-7B52-77B62D2B5DF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EB28ABA5-EBD0-B96A-144C-6DA67E56158C}"/>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177033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BA1CA2-05CF-6FD8-01E5-0DEA26CD188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D355763C-1F55-A33C-F6F2-082CBFB0EF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B21B443-54C6-1BE9-733B-427F9D4D61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0D83E96-DEDC-9794-C4DE-99AF73B55079}"/>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6" name="Fußzeilenplatzhalter 5">
            <a:extLst>
              <a:ext uri="{FF2B5EF4-FFF2-40B4-BE49-F238E27FC236}">
                <a16:creationId xmlns:a16="http://schemas.microsoft.com/office/drawing/2014/main" id="{E41178CD-6C24-C67A-7D6A-DF956C30FF4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45B5CFB-5B82-B99A-3683-CF57183AA561}"/>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1635116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9B34C2-5AF9-7172-CD7B-FC4FBBE672C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5BCEDE71-BCA1-6DFA-9371-3533713627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A35B449-544D-1EDB-02CE-F392CACBBB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487784D-C5BA-601B-790B-EEB27D16CEB7}"/>
              </a:ext>
            </a:extLst>
          </p:cNvPr>
          <p:cNvSpPr>
            <a:spLocks noGrp="1"/>
          </p:cNvSpPr>
          <p:nvPr>
            <p:ph type="dt" sz="half" idx="10"/>
          </p:nvPr>
        </p:nvSpPr>
        <p:spPr/>
        <p:txBody>
          <a:bodyPr/>
          <a:lstStyle/>
          <a:p>
            <a:fld id="{B9356C2D-137F-4FFB-9540-A8C57C787A2B}" type="datetimeFigureOut">
              <a:rPr lang="de-DE" smtClean="0"/>
              <a:t>26.10.2025</a:t>
            </a:fld>
            <a:endParaRPr lang="de-DE"/>
          </a:p>
        </p:txBody>
      </p:sp>
      <p:sp>
        <p:nvSpPr>
          <p:cNvPr id="6" name="Fußzeilenplatzhalter 5">
            <a:extLst>
              <a:ext uri="{FF2B5EF4-FFF2-40B4-BE49-F238E27FC236}">
                <a16:creationId xmlns:a16="http://schemas.microsoft.com/office/drawing/2014/main" id="{631A39F2-EAB0-E6E9-C240-9550FE588EA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D2D422D-7CFE-F330-B0DA-DD7D417E0D9E}"/>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1986224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CDF91B6-7C10-0343-2A15-180FA411BB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3B26AC98-2434-6968-FB3C-2A0371AB55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9F4DBAF-C1B7-CB92-23A5-9F24DEA7B5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56C2D-137F-4FFB-9540-A8C57C787A2B}" type="datetimeFigureOut">
              <a:rPr lang="de-DE" smtClean="0"/>
              <a:t>26.10.2025</a:t>
            </a:fld>
            <a:endParaRPr lang="de-DE"/>
          </a:p>
        </p:txBody>
      </p:sp>
      <p:sp>
        <p:nvSpPr>
          <p:cNvPr id="5" name="Fußzeilenplatzhalter 4">
            <a:extLst>
              <a:ext uri="{FF2B5EF4-FFF2-40B4-BE49-F238E27FC236}">
                <a16:creationId xmlns:a16="http://schemas.microsoft.com/office/drawing/2014/main" id="{384B046A-4939-71F6-26E1-EF84766232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C2D85D6-D9A2-3C7D-34B2-0C3B9EC37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F6784-EA56-45A5-8456-3F7A413AF0CD}" type="slidenum">
              <a:rPr lang="de-DE" smtClean="0"/>
              <a:t>‹Nr.›</a:t>
            </a:fld>
            <a:endParaRPr lang="de-DE"/>
          </a:p>
        </p:txBody>
      </p:sp>
    </p:spTree>
    <p:extLst>
      <p:ext uri="{BB962C8B-B14F-4D97-AF65-F5344CB8AC3E}">
        <p14:creationId xmlns:p14="http://schemas.microsoft.com/office/powerpoint/2010/main" val="2108795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mathe-trainer.de/Klasse8/Termumformungen/Multipl_Summen/Block1/Aufgaben.htm" TargetMode="External"/><Relationship Id="rId2" Type="http://schemas.openxmlformats.org/officeDocument/2006/relationships/hyperlink" Target="http://www.mathe-trainer.de/Klasse8/Termumformungen/Addition_Summen/Block1/Aufgaben.htm" TargetMode="External"/><Relationship Id="rId1" Type="http://schemas.openxmlformats.org/officeDocument/2006/relationships/slideLayout" Target="../slideLayouts/slideLayout2.xml"/><Relationship Id="rId4" Type="http://schemas.openxmlformats.org/officeDocument/2006/relationships/hyperlink" Target="https://de.serlo.org/mathe/24496/aufgaben-zum-zusammenfassen-von-termen"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msa-berlin.de/mathe/mathe-grundlagen/"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sa-berlin.de/mathe/terme-und-gleichungen/" TargetMode="External"/><Relationship Id="rId2" Type="http://schemas.openxmlformats.org/officeDocument/2006/relationships/hyperlink" Target="https://www.msa-berlin.de/mathe/potenz-und-wurzelgesetze/"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C5C1B0-6737-6F2A-36A8-59457FFF397E}"/>
              </a:ext>
            </a:extLst>
          </p:cNvPr>
          <p:cNvSpPr>
            <a:spLocks noGrp="1"/>
          </p:cNvSpPr>
          <p:nvPr>
            <p:ph type="ctrTitle"/>
          </p:nvPr>
        </p:nvSpPr>
        <p:spPr/>
        <p:txBody>
          <a:bodyPr/>
          <a:lstStyle/>
          <a:p>
            <a:r>
              <a:rPr lang="de-DE" dirty="0"/>
              <a:t>Vorbereitung</a:t>
            </a:r>
          </a:p>
        </p:txBody>
      </p:sp>
      <p:sp>
        <p:nvSpPr>
          <p:cNvPr id="3" name="Untertitel 2">
            <a:extLst>
              <a:ext uri="{FF2B5EF4-FFF2-40B4-BE49-F238E27FC236}">
                <a16:creationId xmlns:a16="http://schemas.microsoft.com/office/drawing/2014/main" id="{3404D9AE-3F17-D26D-96D9-D59144852924}"/>
              </a:ext>
            </a:extLst>
          </p:cNvPr>
          <p:cNvSpPr>
            <a:spLocks noGrp="1"/>
          </p:cNvSpPr>
          <p:nvPr>
            <p:ph type="subTitle" idx="1"/>
          </p:nvPr>
        </p:nvSpPr>
        <p:spPr/>
        <p:txBody>
          <a:bodyPr/>
          <a:lstStyle/>
          <a:p>
            <a:r>
              <a:rPr lang="de-DE" dirty="0"/>
              <a:t>Okt. 2025</a:t>
            </a:r>
          </a:p>
          <a:p>
            <a:r>
              <a:rPr lang="de-DE" dirty="0"/>
              <a:t>Farhang Mohajerani</a:t>
            </a:r>
          </a:p>
        </p:txBody>
      </p:sp>
    </p:spTree>
    <p:extLst>
      <p:ext uri="{BB962C8B-B14F-4D97-AF65-F5344CB8AC3E}">
        <p14:creationId xmlns:p14="http://schemas.microsoft.com/office/powerpoint/2010/main" val="1292398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4FAB0A-E967-F8A0-915D-DB57E2C61001}"/>
              </a:ext>
            </a:extLst>
          </p:cNvPr>
          <p:cNvSpPr>
            <a:spLocks noGrp="1"/>
          </p:cNvSpPr>
          <p:nvPr>
            <p:ph type="title"/>
          </p:nvPr>
        </p:nvSpPr>
        <p:spPr>
          <a:xfrm>
            <a:off x="838200" y="365126"/>
            <a:ext cx="10515600" cy="858764"/>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8110A93D-5F92-288B-4AB7-49ACE15F9D5E}"/>
              </a:ext>
            </a:extLst>
          </p:cNvPr>
          <p:cNvSpPr>
            <a:spLocks noGrp="1"/>
          </p:cNvSpPr>
          <p:nvPr>
            <p:ph idx="1"/>
          </p:nvPr>
        </p:nvSpPr>
        <p:spPr>
          <a:xfrm>
            <a:off x="838200" y="1336431"/>
            <a:ext cx="10515600" cy="4840532"/>
          </a:xfrm>
        </p:spPr>
        <p:txBody>
          <a:bodyPr>
            <a:normAutofit fontScale="92500" lnSpcReduction="20000"/>
          </a:bodyPr>
          <a:lstStyle/>
          <a:p>
            <a:pPr marL="0" indent="0" algn="ctr">
              <a:lnSpc>
                <a:spcPct val="150000"/>
              </a:lnSpc>
              <a:buNone/>
            </a:pPr>
            <a:r>
              <a:rPr lang="de-DE" dirty="0"/>
              <a:t>Um die Klammer aufzulösen, muss man also das hier tun:</a:t>
            </a:r>
          </a:p>
          <a:p>
            <a:pPr marL="0" indent="0" algn="ctr">
              <a:lnSpc>
                <a:spcPct val="150000"/>
              </a:lnSpc>
              <a:buNone/>
            </a:pPr>
            <a:r>
              <a:rPr lang="de-DE" dirty="0"/>
              <a:t>7x </a:t>
            </a:r>
            <a:r>
              <a:rPr lang="de-DE" b="1" dirty="0"/>
              <a:t>- </a:t>
            </a:r>
            <a:r>
              <a:rPr lang="de-DE" dirty="0"/>
              <a:t>15 + 4x - 12</a:t>
            </a:r>
          </a:p>
          <a:p>
            <a:pPr marL="0" indent="0" algn="ctr">
              <a:lnSpc>
                <a:spcPct val="150000"/>
              </a:lnSpc>
              <a:buNone/>
            </a:pPr>
            <a:r>
              <a:rPr lang="de-DE" dirty="0"/>
              <a:t>Aus der + 15 wird eine -15 und aus dem -4x wird ein +4x. Gleichzeitig fallen das </a:t>
            </a:r>
            <a:r>
              <a:rPr lang="de-DE" b="1" dirty="0"/>
              <a:t>-</a:t>
            </a:r>
            <a:r>
              <a:rPr lang="de-DE" dirty="0"/>
              <a:t> vor der Klammer und die Klammer selbst weg.</a:t>
            </a:r>
          </a:p>
          <a:p>
            <a:pPr marL="0" indent="0" algn="ctr">
              <a:lnSpc>
                <a:spcPct val="150000"/>
              </a:lnSpc>
              <a:buNone/>
            </a:pPr>
            <a:r>
              <a:rPr lang="de-DE" dirty="0"/>
              <a:t>Mit der 7x vor der Klammer passiert nichts, denn sie steht davor. Und mit der -12 nach der Klammer passiert auch nichts, denn sie steht hinter der Klammer.</a:t>
            </a:r>
          </a:p>
          <a:p>
            <a:pPr marL="0" indent="0" algn="ctr">
              <a:lnSpc>
                <a:spcPct val="150000"/>
              </a:lnSpc>
              <a:buNone/>
            </a:pPr>
            <a:r>
              <a:rPr lang="de-DE" dirty="0"/>
              <a:t>Der Klammerbefehl gilt ausnahmslos nur für alles in der Klammer.</a:t>
            </a:r>
          </a:p>
        </p:txBody>
      </p:sp>
    </p:spTree>
    <p:extLst>
      <p:ext uri="{BB962C8B-B14F-4D97-AF65-F5344CB8AC3E}">
        <p14:creationId xmlns:p14="http://schemas.microsoft.com/office/powerpoint/2010/main" val="4164381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253445-43C8-9864-2600-8D8AD6928F8A}"/>
              </a:ext>
            </a:extLst>
          </p:cNvPr>
          <p:cNvSpPr>
            <a:spLocks noGrp="1"/>
          </p:cNvSpPr>
          <p:nvPr>
            <p:ph type="title"/>
          </p:nvPr>
        </p:nvSpPr>
        <p:spPr>
          <a:xfrm>
            <a:off x="838200" y="365125"/>
            <a:ext cx="10515600" cy="661817"/>
          </a:xfrm>
        </p:spPr>
        <p:txBody>
          <a:bodyPr>
            <a:normAutofit fontScale="90000"/>
          </a:bodyPr>
          <a:lstStyle/>
          <a:p>
            <a:r>
              <a:rPr lang="de-DE" b="1" dirty="0"/>
              <a:t>Klammerregeln</a:t>
            </a:r>
            <a:endParaRPr lang="de-DE" dirty="0"/>
          </a:p>
        </p:txBody>
      </p:sp>
      <p:sp>
        <p:nvSpPr>
          <p:cNvPr id="3" name="Inhaltsplatzhalter 2">
            <a:extLst>
              <a:ext uri="{FF2B5EF4-FFF2-40B4-BE49-F238E27FC236}">
                <a16:creationId xmlns:a16="http://schemas.microsoft.com/office/drawing/2014/main" id="{C08D7484-A31C-27F5-1E03-BDC15CDD5ED4}"/>
              </a:ext>
            </a:extLst>
          </p:cNvPr>
          <p:cNvSpPr>
            <a:spLocks noGrp="1"/>
          </p:cNvSpPr>
          <p:nvPr>
            <p:ph idx="1"/>
          </p:nvPr>
        </p:nvSpPr>
        <p:spPr>
          <a:xfrm>
            <a:off x="838200" y="1026942"/>
            <a:ext cx="10515600" cy="5465933"/>
          </a:xfrm>
        </p:spPr>
        <p:txBody>
          <a:bodyPr>
            <a:normAutofit lnSpcReduction="10000"/>
          </a:bodyPr>
          <a:lstStyle/>
          <a:p>
            <a:pPr marL="0" indent="0" algn="ctr">
              <a:lnSpc>
                <a:spcPct val="150000"/>
              </a:lnSpc>
              <a:buNone/>
            </a:pPr>
            <a:r>
              <a:rPr lang="de-DE" sz="2000" b="1" dirty="0">
                <a:solidFill>
                  <a:srgbClr val="C00000"/>
                </a:solidFill>
                <a:latin typeface="Arial" panose="020B0604020202020204" pitchFamily="34" charset="0"/>
                <a:cs typeface="Arial" panose="020B0604020202020204" pitchFamily="34" charset="0"/>
              </a:rPr>
              <a:t>3. </a:t>
            </a:r>
            <a:r>
              <a:rPr lang="de-DE" sz="2000" b="1" dirty="0">
                <a:latin typeface="Arial" panose="020B0604020202020204" pitchFamily="34" charset="0"/>
                <a:cs typeface="Arial" panose="020B0604020202020204" pitchFamily="34" charset="0"/>
              </a:rPr>
              <a:t>Ein ⋅ vor der Klammer</a:t>
            </a:r>
          </a:p>
          <a:p>
            <a:pPr marL="0" indent="0" algn="ctr">
              <a:lnSpc>
                <a:spcPct val="150000"/>
              </a:lnSpc>
              <a:buNone/>
            </a:pPr>
            <a:r>
              <a:rPr lang="de-DE" sz="2000" dirty="0">
                <a:latin typeface="Arial" panose="020B0604020202020204" pitchFamily="34" charset="0"/>
                <a:cs typeface="Arial" panose="020B0604020202020204" pitchFamily="34" charset="0"/>
              </a:rPr>
              <a:t>Auch hier ist es ein wenig knifflig und man muss einige Regeln kennen.</a:t>
            </a:r>
          </a:p>
          <a:p>
            <a:pPr marL="0" indent="0" algn="ctr">
              <a:lnSpc>
                <a:spcPct val="150000"/>
              </a:lnSpc>
              <a:buNone/>
            </a:pPr>
            <a:r>
              <a:rPr lang="de-DE" sz="2000" dirty="0">
                <a:latin typeface="Arial" panose="020B0604020202020204" pitchFamily="34" charset="0"/>
                <a:cs typeface="Arial" panose="020B0604020202020204" pitchFamily="34" charset="0"/>
              </a:rPr>
              <a:t>Vielleicht erinnerst du dich von weiter oben bei den Grundrechenarten, was ich dir zur Multiplikation gesagt habe? </a:t>
            </a:r>
            <a:r>
              <a:rPr lang="de-DE" sz="2000" b="1" dirty="0">
                <a:latin typeface="Arial" panose="020B0604020202020204" pitchFamily="34" charset="0"/>
                <a:cs typeface="Arial" panose="020B0604020202020204" pitchFamily="34" charset="0"/>
              </a:rPr>
              <a:t>Sie fasst die Addition zusammen</a:t>
            </a:r>
            <a:r>
              <a:rPr lang="de-DE" sz="2000" dirty="0">
                <a:latin typeface="Arial" panose="020B0604020202020204" pitchFamily="34" charset="0"/>
                <a:cs typeface="Arial" panose="020B0604020202020204" pitchFamily="34" charset="0"/>
              </a:rPr>
              <a:t>. Das ist hier auch der Fall, ich gebe dir ein Beispiel. Das wird jetzt etwas umfangreicher, danach kürze ich das ab:	</a:t>
            </a:r>
            <a:r>
              <a:rPr lang="de-DE" sz="2200" b="1" dirty="0">
                <a:latin typeface="Arial" panose="020B0604020202020204" pitchFamily="34" charset="0"/>
                <a:cs typeface="Arial" panose="020B0604020202020204" pitchFamily="34" charset="0"/>
              </a:rPr>
              <a:t>4 (8x - 5)</a:t>
            </a:r>
          </a:p>
          <a:p>
            <a:pPr marL="0" indent="0" algn="ctr">
              <a:lnSpc>
                <a:spcPct val="150000"/>
              </a:lnSpc>
              <a:buNone/>
            </a:pPr>
            <a:r>
              <a:rPr lang="de-DE" sz="2000" dirty="0">
                <a:latin typeface="Arial" panose="020B0604020202020204" pitchFamily="34" charset="0"/>
                <a:cs typeface="Arial" panose="020B0604020202020204" pitchFamily="34" charset="0"/>
              </a:rPr>
              <a:t>An der Stelle machen schon viele den Fehler, zwischen die 4 und die Klammer ein + zu setzen. An dieser Stelle ist das falsch! Nur am Anfang einer Rechnung und für die erste Zahl IN einer Klammer darf gedanklich ein + gesetzt werden, wenn da nichts steht.</a:t>
            </a:r>
          </a:p>
          <a:p>
            <a:pPr marL="0" indent="0" algn="ctr">
              <a:lnSpc>
                <a:spcPct val="150000"/>
              </a:lnSpc>
              <a:buNone/>
            </a:pPr>
            <a:r>
              <a:rPr lang="de-DE" sz="2000" dirty="0">
                <a:latin typeface="Arial" panose="020B0604020202020204" pitchFamily="34" charset="0"/>
                <a:cs typeface="Arial" panose="020B0604020202020204" pitchFamily="34" charset="0"/>
              </a:rPr>
              <a:t>ZWISCHEN einer Zahl und Klammer steht IMMER ein Mal-Zeichen! So sieht die Gleichung aus, wenn ich alle Zeichen setze:	</a:t>
            </a:r>
            <a:r>
              <a:rPr lang="de-DE" sz="2200" b="1" dirty="0">
                <a:latin typeface="Arial" panose="020B0604020202020204" pitchFamily="34" charset="0"/>
                <a:cs typeface="Arial" panose="020B0604020202020204" pitchFamily="34" charset="0"/>
              </a:rPr>
              <a:t>+ 4 ⋅ (+8x - 5)</a:t>
            </a:r>
            <a:endParaRPr lang="de-DE"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1452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2E5B96-021D-3405-6079-C5A1A6C71B41}"/>
              </a:ext>
            </a:extLst>
          </p:cNvPr>
          <p:cNvSpPr>
            <a:spLocks noGrp="1"/>
          </p:cNvSpPr>
          <p:nvPr>
            <p:ph type="title"/>
          </p:nvPr>
        </p:nvSpPr>
        <p:spPr>
          <a:xfrm>
            <a:off x="838200" y="365125"/>
            <a:ext cx="10515600" cy="661817"/>
          </a:xfrm>
        </p:spPr>
        <p:txBody>
          <a:bodyPr>
            <a:normAutofit fontScale="90000"/>
          </a:bodyPr>
          <a:lstStyle/>
          <a:p>
            <a:r>
              <a:rPr lang="de-DE" b="1" dirty="0"/>
              <a:t>Klammerregeln</a:t>
            </a:r>
            <a:endParaRPr lang="de-DE" dirty="0"/>
          </a:p>
        </p:txBody>
      </p:sp>
      <p:sp>
        <p:nvSpPr>
          <p:cNvPr id="3" name="Inhaltsplatzhalter 2">
            <a:extLst>
              <a:ext uri="{FF2B5EF4-FFF2-40B4-BE49-F238E27FC236}">
                <a16:creationId xmlns:a16="http://schemas.microsoft.com/office/drawing/2014/main" id="{D83DCA76-3F3C-0756-148B-375163998EE2}"/>
              </a:ext>
            </a:extLst>
          </p:cNvPr>
          <p:cNvSpPr>
            <a:spLocks noGrp="1"/>
          </p:cNvSpPr>
          <p:nvPr>
            <p:ph idx="1"/>
          </p:nvPr>
        </p:nvSpPr>
        <p:spPr>
          <a:xfrm>
            <a:off x="838200" y="1026942"/>
            <a:ext cx="10515600" cy="5150021"/>
          </a:xfrm>
        </p:spPr>
        <p:txBody>
          <a:bodyPr>
            <a:normAutofit lnSpcReduction="10000"/>
          </a:bodyPr>
          <a:lstStyle/>
          <a:p>
            <a:pPr marL="0" indent="0" algn="ctr">
              <a:buNone/>
            </a:pPr>
            <a:r>
              <a:rPr lang="de-DE" dirty="0"/>
              <a:t>Bei dieser Rechnung muss man (8x - 5), 4-mal addieren. Man kann das auch so schreiben:</a:t>
            </a:r>
          </a:p>
          <a:p>
            <a:pPr marL="0" indent="0" algn="ctr">
              <a:buNone/>
            </a:pPr>
            <a:r>
              <a:rPr lang="de-DE" dirty="0"/>
              <a:t>4 (8x - 5)</a:t>
            </a:r>
          </a:p>
          <a:p>
            <a:pPr marL="0" indent="0" algn="ctr">
              <a:buNone/>
            </a:pPr>
            <a:r>
              <a:rPr lang="de-DE" dirty="0"/>
              <a:t>= (8x - 5) + (8x - 5) + (8x - 5) + (8x - 5) </a:t>
            </a:r>
          </a:p>
          <a:p>
            <a:pPr marL="0" indent="0" algn="ctr">
              <a:buNone/>
            </a:pPr>
            <a:r>
              <a:rPr lang="de-DE" dirty="0"/>
              <a:t>Und wenn wir hier anwenden, was oben zu den Plus-Klammern steht, kann man sie einfach weglassen. Dann sieht es so aus:</a:t>
            </a:r>
          </a:p>
          <a:p>
            <a:pPr marL="0" indent="0" algn="ctr">
              <a:buNone/>
            </a:pPr>
            <a:r>
              <a:rPr lang="de-DE" dirty="0"/>
              <a:t>8x - 5 + 8x - 5 + 8x - 5 + 8x - 5</a:t>
            </a:r>
          </a:p>
          <a:p>
            <a:pPr marL="0" indent="0" algn="ctr">
              <a:buNone/>
            </a:pPr>
            <a:r>
              <a:rPr lang="de-DE" dirty="0"/>
              <a:t>Jetzt steht da also 4 mal 8x und 4 mal (-5). </a:t>
            </a:r>
          </a:p>
          <a:p>
            <a:pPr marL="0" indent="0" algn="ctr">
              <a:buNone/>
            </a:pPr>
            <a:r>
              <a:rPr lang="de-DE" dirty="0"/>
              <a:t>Es wird also alles, was in der Klammer steht, mal 4 genommen. </a:t>
            </a:r>
          </a:p>
          <a:p>
            <a:pPr marL="0" indent="0" algn="ctr">
              <a:buNone/>
            </a:pPr>
            <a:r>
              <a:rPr lang="de-DE" dirty="0"/>
              <a:t>So geht es kurz:</a:t>
            </a:r>
          </a:p>
          <a:p>
            <a:pPr marL="0" indent="0" algn="ctr">
              <a:buNone/>
            </a:pPr>
            <a:r>
              <a:rPr lang="de-DE" dirty="0"/>
              <a:t>4 (8x - 5) = 4 </a:t>
            </a:r>
            <a:r>
              <a:rPr lang="de-DE" b="1" dirty="0"/>
              <a:t>⋅</a:t>
            </a:r>
            <a:r>
              <a:rPr lang="de-DE" dirty="0"/>
              <a:t> 8x - 4 </a:t>
            </a:r>
            <a:r>
              <a:rPr lang="de-DE" b="1" dirty="0"/>
              <a:t>⋅</a:t>
            </a:r>
            <a:r>
              <a:rPr lang="de-DE" dirty="0"/>
              <a:t> 5 = </a:t>
            </a:r>
            <a:r>
              <a:rPr lang="de-DE" b="1" dirty="0"/>
              <a:t>32x - 20</a:t>
            </a:r>
            <a:endParaRPr lang="de-DE" dirty="0"/>
          </a:p>
          <a:p>
            <a:pPr marL="0" indent="0" algn="ctr">
              <a:buNone/>
            </a:pPr>
            <a:endParaRPr lang="de-DE" dirty="0"/>
          </a:p>
        </p:txBody>
      </p:sp>
    </p:spTree>
    <p:extLst>
      <p:ext uri="{BB962C8B-B14F-4D97-AF65-F5344CB8AC3E}">
        <p14:creationId xmlns:p14="http://schemas.microsoft.com/office/powerpoint/2010/main" val="3083040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599C51-5112-BE48-74A3-D2F1E9EC00DA}"/>
              </a:ext>
            </a:extLst>
          </p:cNvPr>
          <p:cNvSpPr>
            <a:spLocks noGrp="1"/>
          </p:cNvSpPr>
          <p:nvPr>
            <p:ph type="title"/>
          </p:nvPr>
        </p:nvSpPr>
        <p:spPr>
          <a:xfrm>
            <a:off x="838200" y="365125"/>
            <a:ext cx="10515600" cy="732155"/>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4FB8476E-1AE4-67F3-8AEB-05B0B5D8E4D2}"/>
              </a:ext>
            </a:extLst>
          </p:cNvPr>
          <p:cNvSpPr>
            <a:spLocks noGrp="1"/>
          </p:cNvSpPr>
          <p:nvPr>
            <p:ph idx="1"/>
          </p:nvPr>
        </p:nvSpPr>
        <p:spPr>
          <a:xfrm>
            <a:off x="838200" y="1097280"/>
            <a:ext cx="10515600" cy="5079683"/>
          </a:xfrm>
        </p:spPr>
        <p:txBody>
          <a:bodyPr>
            <a:normAutofit/>
          </a:bodyPr>
          <a:lstStyle/>
          <a:p>
            <a:pPr marL="0" indent="0" algn="ctr">
              <a:lnSpc>
                <a:spcPct val="100000"/>
              </a:lnSpc>
              <a:buNone/>
            </a:pPr>
            <a:r>
              <a:rPr lang="de-DE" sz="2400" b="1" dirty="0">
                <a:solidFill>
                  <a:srgbClr val="C00000"/>
                </a:solidFill>
                <a:latin typeface="Arial" panose="020B0604020202020204" pitchFamily="34" charset="0"/>
                <a:cs typeface="Arial" panose="020B0604020202020204" pitchFamily="34" charset="0"/>
              </a:rPr>
              <a:t>4. </a:t>
            </a:r>
            <a:r>
              <a:rPr lang="de-DE" sz="2400" b="1" dirty="0">
                <a:latin typeface="Arial" panose="020B0604020202020204" pitchFamily="34" charset="0"/>
                <a:cs typeface="Arial" panose="020B0604020202020204" pitchFamily="34" charset="0"/>
              </a:rPr>
              <a:t>Klammer ⋅ Klammer</a:t>
            </a:r>
          </a:p>
          <a:p>
            <a:pPr marL="0" indent="0" algn="ctr">
              <a:lnSpc>
                <a:spcPct val="150000"/>
              </a:lnSpc>
              <a:buNone/>
            </a:pPr>
            <a:r>
              <a:rPr lang="de-DE" sz="2400" dirty="0">
                <a:latin typeface="Arial" panose="020B0604020202020204" pitchFamily="34" charset="0"/>
                <a:cs typeface="Arial" panose="020B0604020202020204" pitchFamily="34" charset="0"/>
              </a:rPr>
              <a:t>Wenn 2 Klammern einfach nebeneinander stehen, dann muss man alle Zahlen, Buchstaben und Vorzeichen der einen Klammer mit allen Zahlen, Buchstaben und Vorzeichen der anderen Klammer multiplizieren. Klingt etwas kompliziert, ist es aber nicht. Die Regel heißt kurz: Jeder mit Jedem. Ein Beispiel macht es wieder deutlich:</a:t>
            </a:r>
          </a:p>
          <a:p>
            <a:pPr marL="0" indent="0" algn="ctr">
              <a:lnSpc>
                <a:spcPct val="150000"/>
              </a:lnSpc>
              <a:buNone/>
            </a:pPr>
            <a:endParaRPr lang="de-DE" sz="2400" dirty="0">
              <a:latin typeface="Arial" panose="020B0604020202020204" pitchFamily="34" charset="0"/>
              <a:cs typeface="Arial" panose="020B0604020202020204" pitchFamily="34" charset="0"/>
            </a:endParaRPr>
          </a:p>
        </p:txBody>
      </p:sp>
      <p:pic>
        <p:nvPicPr>
          <p:cNvPr id="2050" name="Picture 2">
            <a:extLst>
              <a:ext uri="{FF2B5EF4-FFF2-40B4-BE49-F238E27FC236}">
                <a16:creationId xmlns:a16="http://schemas.microsoft.com/office/drawing/2014/main" id="{C015EE0C-3942-AAC7-470B-30A6C742B2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3531" y="4304714"/>
            <a:ext cx="6244937" cy="2405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1317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ED8B93-ED25-3FC8-7371-A6469ED0EDAA}"/>
              </a:ext>
            </a:extLst>
          </p:cNvPr>
          <p:cNvSpPr>
            <a:spLocks noGrp="1"/>
          </p:cNvSpPr>
          <p:nvPr>
            <p:ph type="title"/>
          </p:nvPr>
        </p:nvSpPr>
        <p:spPr>
          <a:xfrm>
            <a:off x="838200" y="365125"/>
            <a:ext cx="10515600" cy="816561"/>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605A75A0-0BDF-5F24-7C62-C5C644B020B2}"/>
              </a:ext>
            </a:extLst>
          </p:cNvPr>
          <p:cNvSpPr>
            <a:spLocks noGrp="1"/>
          </p:cNvSpPr>
          <p:nvPr>
            <p:ph idx="1"/>
          </p:nvPr>
        </p:nvSpPr>
        <p:spPr>
          <a:xfrm>
            <a:off x="838200" y="1448972"/>
            <a:ext cx="10515600" cy="4727991"/>
          </a:xfrm>
        </p:spPr>
        <p:txBody>
          <a:bodyPr/>
          <a:lstStyle/>
          <a:p>
            <a:pPr marL="0" indent="0" algn="ctr">
              <a:lnSpc>
                <a:spcPct val="150000"/>
              </a:lnSpc>
              <a:buNone/>
            </a:pPr>
            <a:r>
              <a:rPr lang="de-DE" dirty="0"/>
              <a:t>Die einfachste Vorgehensweise ist, wenn du es immer auf die gleiche Art berechnest:</a:t>
            </a:r>
          </a:p>
          <a:p>
            <a:pPr marL="0" indent="0" algn="ctr">
              <a:lnSpc>
                <a:spcPct val="150000"/>
              </a:lnSpc>
              <a:buNone/>
            </a:pPr>
            <a:r>
              <a:rPr lang="de-DE" dirty="0"/>
              <a:t>Vorzeichen multiplizieren (siehe unten) und hinschreiben</a:t>
            </a:r>
          </a:p>
          <a:p>
            <a:pPr marL="0" indent="0" algn="ctr">
              <a:lnSpc>
                <a:spcPct val="150000"/>
              </a:lnSpc>
              <a:buNone/>
            </a:pPr>
            <a:r>
              <a:rPr lang="de-DE" dirty="0"/>
              <a:t>Zahlen multiplizieren (ohne die Vorzeichen, die hast du ja schon) - Ergebnis hinter das Rechenzeichen</a:t>
            </a:r>
          </a:p>
          <a:p>
            <a:pPr marL="0" indent="0" algn="ctr">
              <a:lnSpc>
                <a:spcPct val="150000"/>
              </a:lnSpc>
              <a:buNone/>
            </a:pPr>
            <a:r>
              <a:rPr lang="de-DE" dirty="0"/>
              <a:t>Buchstaben multiplizieren</a:t>
            </a:r>
          </a:p>
          <a:p>
            <a:pPr marL="0" indent="0" algn="ctr">
              <a:lnSpc>
                <a:spcPct val="150000"/>
              </a:lnSpc>
              <a:buNone/>
            </a:pPr>
            <a:endParaRPr lang="de-DE" dirty="0"/>
          </a:p>
        </p:txBody>
      </p:sp>
    </p:spTree>
    <p:extLst>
      <p:ext uri="{BB962C8B-B14F-4D97-AF65-F5344CB8AC3E}">
        <p14:creationId xmlns:p14="http://schemas.microsoft.com/office/powerpoint/2010/main" val="3947099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2735A8-6EDC-7AFE-1410-80B25080C4D6}"/>
              </a:ext>
            </a:extLst>
          </p:cNvPr>
          <p:cNvSpPr>
            <a:spLocks noGrp="1"/>
          </p:cNvSpPr>
          <p:nvPr>
            <p:ph type="title"/>
          </p:nvPr>
        </p:nvSpPr>
        <p:spPr>
          <a:xfrm>
            <a:off x="838200" y="365125"/>
            <a:ext cx="10515600" cy="718087"/>
          </a:xfrm>
        </p:spPr>
        <p:txBody>
          <a:bodyPr/>
          <a:lstStyle/>
          <a:p>
            <a:r>
              <a:rPr lang="de-DE" b="1" dirty="0">
                <a:solidFill>
                  <a:srgbClr val="C00000"/>
                </a:solidFill>
                <a:latin typeface="Arial" panose="020B0604020202020204" pitchFamily="34" charset="0"/>
                <a:cs typeface="Arial" panose="020B0604020202020204" pitchFamily="34" charset="0"/>
              </a:rPr>
              <a:t>Faktorisieren</a:t>
            </a:r>
            <a:endParaRPr lang="de-DE" dirty="0"/>
          </a:p>
        </p:txBody>
      </p:sp>
      <p:sp>
        <p:nvSpPr>
          <p:cNvPr id="3" name="Inhaltsplatzhalter 2">
            <a:extLst>
              <a:ext uri="{FF2B5EF4-FFF2-40B4-BE49-F238E27FC236}">
                <a16:creationId xmlns:a16="http://schemas.microsoft.com/office/drawing/2014/main" id="{F45E7CDF-0ECE-B92E-DE22-FC09ABE40C82}"/>
              </a:ext>
            </a:extLst>
          </p:cNvPr>
          <p:cNvSpPr>
            <a:spLocks noGrp="1"/>
          </p:cNvSpPr>
          <p:nvPr>
            <p:ph idx="1"/>
          </p:nvPr>
        </p:nvSpPr>
        <p:spPr>
          <a:xfrm>
            <a:off x="838200" y="1083212"/>
            <a:ext cx="10515600" cy="5093751"/>
          </a:xfrm>
        </p:spPr>
        <p:txBody>
          <a:bodyPr>
            <a:normAutofit fontScale="77500" lnSpcReduction="20000"/>
          </a:bodyPr>
          <a:lstStyle/>
          <a:p>
            <a:pPr marL="0" indent="0" algn="ctr">
              <a:lnSpc>
                <a:spcPct val="160000"/>
              </a:lnSpc>
              <a:buNone/>
            </a:pPr>
            <a:r>
              <a:rPr lang="de-DE" dirty="0">
                <a:latin typeface="Arial" panose="020B0604020202020204" pitchFamily="34" charset="0"/>
                <a:cs typeface="Arial" panose="020B0604020202020204" pitchFamily="34" charset="0"/>
              </a:rPr>
              <a:t>Genau umgedreht geht das Faktorisieren ("Ausklammern"). Faktorisieren bedeutet, dass man eine Klammer einfügt, wo vorher keine war.</a:t>
            </a:r>
          </a:p>
          <a:p>
            <a:pPr marL="0" indent="0" algn="ctr">
              <a:lnSpc>
                <a:spcPct val="160000"/>
              </a:lnSpc>
              <a:buNone/>
            </a:pPr>
            <a:r>
              <a:rPr lang="de-DE" dirty="0">
                <a:latin typeface="Arial" panose="020B0604020202020204" pitchFamily="34" charset="0"/>
                <a:cs typeface="Arial" panose="020B0604020202020204" pitchFamily="34" charset="0"/>
              </a:rPr>
              <a:t>Man nutzt das vor allem, um in Brüchen wegkürzen zu können, was zu viel ist - vor allem, wenn man eigentlich nicht kürzen darf, weil im Zähler/Nenner Additionen oder Subtraktionen stehen.</a:t>
            </a:r>
          </a:p>
          <a:p>
            <a:pPr marL="0" indent="0" algn="ctr">
              <a:lnSpc>
                <a:spcPct val="160000"/>
              </a:lnSpc>
              <a:buNone/>
            </a:pPr>
            <a:r>
              <a:rPr lang="de-DE" dirty="0">
                <a:latin typeface="Arial" panose="020B0604020202020204" pitchFamily="34" charset="0"/>
                <a:cs typeface="Arial" panose="020B0604020202020204" pitchFamily="34" charset="0"/>
              </a:rPr>
              <a:t>In der Prüfung heißt die Aufgabe dann meist nur</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a:t>
            </a:r>
            <a:r>
              <a:rPr lang="de-DE" b="1" i="1" dirty="0">
                <a:latin typeface="Arial" panose="020B0604020202020204" pitchFamily="34" charset="0"/>
                <a:cs typeface="Arial" panose="020B0604020202020204" pitchFamily="34" charset="0"/>
              </a:rPr>
              <a:t>Vereinfachen Sie soweit wie möglich</a:t>
            </a:r>
            <a:r>
              <a:rPr lang="de-DE" i="1" dirty="0">
                <a:latin typeface="Arial" panose="020B0604020202020204" pitchFamily="34" charset="0"/>
                <a:cs typeface="Arial" panose="020B0604020202020204" pitchFamily="34" charset="0"/>
              </a:rPr>
              <a:t>!</a:t>
            </a:r>
            <a:r>
              <a:rPr lang="de-DE" dirty="0">
                <a:latin typeface="Arial" panose="020B0604020202020204" pitchFamily="34" charset="0"/>
                <a:cs typeface="Arial" panose="020B0604020202020204" pitchFamily="34" charset="0"/>
              </a:rPr>
              <a:t>"</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oder so ähnlich.</a:t>
            </a:r>
          </a:p>
          <a:p>
            <a:pPr marL="0" indent="0" algn="ctr">
              <a:lnSpc>
                <a:spcPct val="160000"/>
              </a:lnSpc>
              <a:buNone/>
            </a:pPr>
            <a:r>
              <a:rPr lang="de-DE" dirty="0">
                <a:latin typeface="Arial" panose="020B0604020202020204" pitchFamily="34" charset="0"/>
                <a:cs typeface="Arial" panose="020B0604020202020204" pitchFamily="34" charset="0"/>
              </a:rPr>
              <a:t>Ich zeige dir ein Beispiel mit Kommentaren, was wann gemacht werden muss:</a:t>
            </a:r>
          </a:p>
          <a:p>
            <a:pPr marL="0" indent="0" algn="ctr">
              <a:lnSpc>
                <a:spcPct val="16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9101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8A1D92-E043-36C3-524C-8181EB3868A4}"/>
              </a:ext>
            </a:extLst>
          </p:cNvPr>
          <p:cNvSpPr>
            <a:spLocks noGrp="1"/>
          </p:cNvSpPr>
          <p:nvPr>
            <p:ph type="title"/>
          </p:nvPr>
        </p:nvSpPr>
        <p:spPr>
          <a:xfrm>
            <a:off x="838200" y="365126"/>
            <a:ext cx="10515600" cy="704020"/>
          </a:xfrm>
        </p:spPr>
        <p:txBody>
          <a:bodyPr/>
          <a:lstStyle/>
          <a:p>
            <a:r>
              <a:rPr lang="de-DE" b="1" dirty="0">
                <a:solidFill>
                  <a:srgbClr val="C00000"/>
                </a:solidFill>
                <a:latin typeface="Arial" panose="020B0604020202020204" pitchFamily="34" charset="0"/>
                <a:cs typeface="Arial" panose="020B0604020202020204" pitchFamily="34" charset="0"/>
              </a:rPr>
              <a:t>Faktorisieren</a:t>
            </a:r>
            <a:endParaRPr lang="de-DE" dirty="0"/>
          </a:p>
        </p:txBody>
      </p:sp>
      <p:pic>
        <p:nvPicPr>
          <p:cNvPr id="3074" name="Picture 2">
            <a:extLst>
              <a:ext uri="{FF2B5EF4-FFF2-40B4-BE49-F238E27FC236}">
                <a16:creationId xmlns:a16="http://schemas.microsoft.com/office/drawing/2014/main" id="{5DC553F1-8B29-1281-580D-AD3F0D97E2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6970" y="365126"/>
            <a:ext cx="7147087" cy="6127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5522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5AFA6-5045-BABE-394E-DB736478ABE2}"/>
              </a:ext>
            </a:extLst>
          </p:cNvPr>
          <p:cNvSpPr>
            <a:spLocks noGrp="1"/>
          </p:cNvSpPr>
          <p:nvPr>
            <p:ph type="title"/>
          </p:nvPr>
        </p:nvSpPr>
        <p:spPr>
          <a:xfrm>
            <a:off x="838200" y="365125"/>
            <a:ext cx="10515600" cy="661817"/>
          </a:xfrm>
        </p:spPr>
        <p:txBody>
          <a:bodyPr>
            <a:normAutofit fontScale="90000"/>
          </a:bodyPr>
          <a:lstStyle/>
          <a:p>
            <a:r>
              <a:rPr lang="de-DE" b="1" dirty="0">
                <a:solidFill>
                  <a:srgbClr val="C00000"/>
                </a:solidFill>
                <a:latin typeface="Arial" panose="020B0604020202020204" pitchFamily="34" charset="0"/>
                <a:cs typeface="Arial" panose="020B0604020202020204" pitchFamily="34" charset="0"/>
              </a:rPr>
              <a:t>Faktorisieren</a:t>
            </a:r>
            <a:endParaRPr lang="de-DE" dirty="0"/>
          </a:p>
        </p:txBody>
      </p:sp>
      <p:sp>
        <p:nvSpPr>
          <p:cNvPr id="3" name="Inhaltsplatzhalter 2">
            <a:extLst>
              <a:ext uri="{FF2B5EF4-FFF2-40B4-BE49-F238E27FC236}">
                <a16:creationId xmlns:a16="http://schemas.microsoft.com/office/drawing/2014/main" id="{293A8278-9121-8AB5-0C4D-FB255C128A96}"/>
              </a:ext>
            </a:extLst>
          </p:cNvPr>
          <p:cNvSpPr>
            <a:spLocks noGrp="1"/>
          </p:cNvSpPr>
          <p:nvPr>
            <p:ph idx="1"/>
          </p:nvPr>
        </p:nvSpPr>
        <p:spPr>
          <a:xfrm>
            <a:off x="838200" y="1181686"/>
            <a:ext cx="10515600" cy="4995277"/>
          </a:xfrm>
        </p:spPr>
        <p:txBody>
          <a:bodyPr/>
          <a:lstStyle/>
          <a:p>
            <a:pPr marL="0" indent="0" algn="ctr">
              <a:buNone/>
            </a:pPr>
            <a:r>
              <a:rPr lang="de-DE" dirty="0">
                <a:latin typeface="Arial" panose="020B0604020202020204" pitchFamily="34" charset="0"/>
                <a:cs typeface="Arial" panose="020B0604020202020204" pitchFamily="34" charset="0"/>
              </a:rPr>
              <a:t>Noch einmal kurz, wie man am besten vorgeht:</a:t>
            </a:r>
          </a:p>
          <a:p>
            <a:pPr marL="0" indent="0" algn="ctr">
              <a:buNone/>
            </a:pPr>
            <a:r>
              <a:rPr lang="de-DE" b="1" dirty="0">
                <a:latin typeface="Arial" panose="020B0604020202020204" pitchFamily="34" charset="0"/>
                <a:cs typeface="Arial" panose="020B0604020202020204" pitchFamily="34" charset="0"/>
              </a:rPr>
              <a:t>Zahlen</a:t>
            </a:r>
            <a:r>
              <a:rPr lang="de-DE" dirty="0">
                <a:latin typeface="Arial" panose="020B0604020202020204" pitchFamily="34" charset="0"/>
                <a:cs typeface="Arial" panose="020B0604020202020204" pitchFamily="34" charset="0"/>
              </a:rPr>
              <a:t> ansehen und schauen, ob eine Zahl in allen steckt</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 diese Zahl kommt vor die Klammer</a:t>
            </a:r>
          </a:p>
          <a:p>
            <a:pPr marL="0" indent="0" algn="ctr">
              <a:buNone/>
            </a:pPr>
            <a:r>
              <a:rPr lang="de-DE" b="1" dirty="0">
                <a:latin typeface="Arial" panose="020B0604020202020204" pitchFamily="34" charset="0"/>
                <a:cs typeface="Arial" panose="020B0604020202020204" pitchFamily="34" charset="0"/>
              </a:rPr>
              <a:t>Buchstaben</a:t>
            </a:r>
            <a:r>
              <a:rPr lang="de-DE" dirty="0">
                <a:latin typeface="Arial" panose="020B0604020202020204" pitchFamily="34" charset="0"/>
                <a:cs typeface="Arial" panose="020B0604020202020204" pitchFamily="34" charset="0"/>
              </a:rPr>
              <a:t> ansehen, ob es einen oder mehrere gibt, die überall drin sind</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 die kommen auch vor die Klammer</a:t>
            </a:r>
          </a:p>
          <a:p>
            <a:pPr marL="0" indent="0" algn="ctr">
              <a:buNone/>
            </a:pPr>
            <a:r>
              <a:rPr lang="de-DE" b="1" dirty="0">
                <a:latin typeface="Arial" panose="020B0604020202020204" pitchFamily="34" charset="0"/>
                <a:cs typeface="Arial" panose="020B0604020202020204" pitchFamily="34" charset="0"/>
              </a:rPr>
              <a:t>Kürzen</a:t>
            </a:r>
            <a:r>
              <a:rPr lang="de-DE" dirty="0">
                <a:latin typeface="Arial" panose="020B0604020202020204" pitchFamily="34" charset="0"/>
                <a:cs typeface="Arial" panose="020B0604020202020204" pitchFamily="34" charset="0"/>
              </a:rPr>
              <a:t>, falls möglich</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(im Bruch, bei einfachen Termen ohne Bruchstrich natürlich nicht).</a:t>
            </a:r>
          </a:p>
          <a:p>
            <a:pPr marL="0" indent="0" algn="ctr">
              <a:buNone/>
            </a:pPr>
            <a:r>
              <a:rPr lang="de-DE" dirty="0">
                <a:latin typeface="Arial" panose="020B0604020202020204" pitchFamily="34" charset="0"/>
                <a:cs typeface="Arial" panose="020B0604020202020204" pitchFamily="34" charset="0"/>
              </a:rPr>
              <a:t>Ich zeige dir ein Beispiel ohne Bruch:</a:t>
            </a:r>
          </a:p>
          <a:p>
            <a:pPr marL="0" indent="0" algn="ctr">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5277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450FA-1CA6-2CB0-3758-9F225897F432}"/>
              </a:ext>
            </a:extLst>
          </p:cNvPr>
          <p:cNvSpPr>
            <a:spLocks noGrp="1"/>
          </p:cNvSpPr>
          <p:nvPr>
            <p:ph type="title"/>
          </p:nvPr>
        </p:nvSpPr>
        <p:spPr>
          <a:xfrm>
            <a:off x="838200" y="365126"/>
            <a:ext cx="10515600" cy="591478"/>
          </a:xfrm>
        </p:spPr>
        <p:txBody>
          <a:bodyPr>
            <a:normAutofit fontScale="90000"/>
          </a:bodyPr>
          <a:lstStyle/>
          <a:p>
            <a:r>
              <a:rPr lang="de-DE" b="1" dirty="0">
                <a:solidFill>
                  <a:srgbClr val="C00000"/>
                </a:solidFill>
                <a:latin typeface="Arial" panose="020B0604020202020204" pitchFamily="34" charset="0"/>
                <a:cs typeface="Arial" panose="020B0604020202020204" pitchFamily="34" charset="0"/>
              </a:rPr>
              <a:t>Faktorisieren</a:t>
            </a:r>
            <a:endParaRPr lang="de-DE" dirty="0"/>
          </a:p>
        </p:txBody>
      </p:sp>
      <p:pic>
        <p:nvPicPr>
          <p:cNvPr id="4098" name="Picture 2">
            <a:extLst>
              <a:ext uri="{FF2B5EF4-FFF2-40B4-BE49-F238E27FC236}">
                <a16:creationId xmlns:a16="http://schemas.microsoft.com/office/drawing/2014/main" id="{691E10BD-64D1-0482-8BB1-348C8C3D5F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3051" y="840232"/>
            <a:ext cx="8539563" cy="5627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5607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0E69C9-1083-42F8-10CC-8086B7B409DF}"/>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60489F18-9608-3C12-86D2-7C130A5A944F}"/>
              </a:ext>
            </a:extLst>
          </p:cNvPr>
          <p:cNvSpPr>
            <a:spLocks noGrp="1"/>
          </p:cNvSpPr>
          <p:nvPr>
            <p:ph idx="1"/>
          </p:nvPr>
        </p:nvSpPr>
        <p:spPr>
          <a:xfrm>
            <a:off x="838200" y="1237957"/>
            <a:ext cx="10669172" cy="5254918"/>
          </a:xfrm>
        </p:spPr>
        <p:txBody>
          <a:bodyPr>
            <a:normAutofit/>
          </a:bodyPr>
          <a:lstStyle/>
          <a:p>
            <a:pPr marL="0" indent="0">
              <a:lnSpc>
                <a:spcPct val="150000"/>
              </a:lnSpc>
              <a:buNone/>
            </a:pPr>
            <a:r>
              <a:rPr lang="de-DE" sz="2400" b="1" dirty="0">
                <a:solidFill>
                  <a:srgbClr val="C00000"/>
                </a:solidFill>
                <a:latin typeface="Arial" panose="020B0604020202020204" pitchFamily="34" charset="0"/>
                <a:cs typeface="Arial" panose="020B0604020202020204" pitchFamily="34" charset="0"/>
              </a:rPr>
              <a:t>Potenzgesetze kompakt</a:t>
            </a:r>
          </a:p>
          <a:p>
            <a:pPr marL="0" indent="0">
              <a:lnSpc>
                <a:spcPct val="150000"/>
              </a:lnSpc>
              <a:buNone/>
            </a:pPr>
            <a:r>
              <a:rPr lang="de-DE" sz="2000" b="1" dirty="0">
                <a:latin typeface="Arial" panose="020B0604020202020204" pitchFamily="34" charset="0"/>
                <a:cs typeface="Arial" panose="020B0604020202020204" pitchFamily="34" charset="0"/>
              </a:rPr>
              <a:t>Potenzen mit gleicher Basis werden multipliziert, indem man die Exponenten addiert. </a:t>
            </a:r>
          </a:p>
          <a:p>
            <a:pPr marL="0" indent="0" algn="ctr">
              <a:lnSpc>
                <a:spcPct val="150000"/>
              </a:lnSpc>
              <a:buNone/>
            </a:pPr>
            <a:r>
              <a:rPr lang="de-DE" sz="2000" dirty="0">
                <a:latin typeface="Arial" panose="020B0604020202020204" pitchFamily="34" charset="0"/>
                <a:cs typeface="Arial" panose="020B0604020202020204" pitchFamily="34" charset="0"/>
              </a:rPr>
              <a:t>Die Basis bleibt gleich.</a:t>
            </a:r>
          </a:p>
          <a:p>
            <a:pPr marL="0" indent="0">
              <a:lnSpc>
                <a:spcPct val="150000"/>
              </a:lnSpc>
              <a:buNone/>
            </a:pPr>
            <a:r>
              <a:rPr lang="de-DE" sz="2000" b="1" dirty="0">
                <a:latin typeface="Arial" panose="020B0604020202020204" pitchFamily="34" charset="0"/>
                <a:cs typeface="Arial" panose="020B0604020202020204" pitchFamily="34" charset="0"/>
              </a:rPr>
              <a:t>Potenzen mit unterschiedlicher Basis und gleichem Exponenten werden multipliziert, indem man die Basis multipliziert.</a:t>
            </a:r>
            <a:r>
              <a:rPr lang="de-DE" sz="2000" dirty="0">
                <a:latin typeface="Arial" panose="020B0604020202020204" pitchFamily="34" charset="0"/>
                <a:cs typeface="Arial" panose="020B0604020202020204" pitchFamily="34" charset="0"/>
              </a:rPr>
              <a:t> 		         </a:t>
            </a:r>
          </a:p>
          <a:p>
            <a:pPr marL="0" indent="0">
              <a:lnSpc>
                <a:spcPct val="150000"/>
              </a:lnSpc>
              <a:buNone/>
            </a:pPr>
            <a:r>
              <a:rPr lang="de-DE" sz="2000" dirty="0">
                <a:latin typeface="Arial" panose="020B0604020202020204" pitchFamily="34" charset="0"/>
                <a:cs typeface="Arial" panose="020B0604020202020204" pitchFamily="34" charset="0"/>
              </a:rPr>
              <a:t>				      Der Exponent bleibt gleich.</a:t>
            </a:r>
          </a:p>
          <a:p>
            <a:pPr marL="0" indent="0">
              <a:lnSpc>
                <a:spcPct val="150000"/>
              </a:lnSpc>
              <a:buNone/>
            </a:pPr>
            <a:r>
              <a:rPr lang="de-DE" sz="2000" b="1" dirty="0">
                <a:latin typeface="Arial" panose="020B0604020202020204" pitchFamily="34" charset="0"/>
                <a:cs typeface="Arial" panose="020B0604020202020204" pitchFamily="34" charset="0"/>
              </a:rPr>
              <a:t>Potenzen mit gleicher Basis werden dividiert, indem man die Exponenten subtrahiert</a:t>
            </a:r>
            <a:r>
              <a:rPr lang="de-DE" sz="2000" dirty="0">
                <a:latin typeface="Arial" panose="020B0604020202020204" pitchFamily="34" charset="0"/>
                <a:cs typeface="Arial" panose="020B0604020202020204" pitchFamily="34" charset="0"/>
              </a:rPr>
              <a:t>, </a:t>
            </a:r>
          </a:p>
          <a:p>
            <a:pPr marL="0" indent="0">
              <a:lnSpc>
                <a:spcPct val="150000"/>
              </a:lnSpc>
              <a:buNone/>
            </a:pPr>
            <a:r>
              <a:rPr lang="de-DE" sz="2000" dirty="0">
                <a:latin typeface="Arial" panose="020B0604020202020204" pitchFamily="34" charset="0"/>
                <a:cs typeface="Arial" panose="020B0604020202020204" pitchFamily="34" charset="0"/>
              </a:rPr>
              <a:t>				      die Basis bleibt gleich.</a:t>
            </a:r>
          </a:p>
        </p:txBody>
      </p:sp>
    </p:spTree>
    <p:extLst>
      <p:ext uri="{BB962C8B-B14F-4D97-AF65-F5344CB8AC3E}">
        <p14:creationId xmlns:p14="http://schemas.microsoft.com/office/powerpoint/2010/main" val="814800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873A6E-95F4-7590-9E0A-9E75FF749291}"/>
              </a:ext>
            </a:extLst>
          </p:cNvPr>
          <p:cNvSpPr>
            <a:spLocks noGrp="1"/>
          </p:cNvSpPr>
          <p:nvPr>
            <p:ph type="title"/>
          </p:nvPr>
        </p:nvSpPr>
        <p:spPr/>
        <p:txBody>
          <a:bodyPr/>
          <a:lstStyle/>
          <a:p>
            <a:r>
              <a:rPr lang="de-DE" dirty="0"/>
              <a:t>Multiplikation und Division von Vorzeichen</a:t>
            </a:r>
            <a:br>
              <a:rPr lang="de-DE" dirty="0"/>
            </a:br>
            <a:endParaRPr lang="de-DE" dirty="0"/>
          </a:p>
        </p:txBody>
      </p:sp>
      <p:sp>
        <p:nvSpPr>
          <p:cNvPr id="3" name="Inhaltsplatzhalter 2">
            <a:extLst>
              <a:ext uri="{FF2B5EF4-FFF2-40B4-BE49-F238E27FC236}">
                <a16:creationId xmlns:a16="http://schemas.microsoft.com/office/drawing/2014/main" id="{8F0B476D-7420-C3A8-2981-6D3D0496BD77}"/>
              </a:ext>
            </a:extLst>
          </p:cNvPr>
          <p:cNvSpPr>
            <a:spLocks noGrp="1"/>
          </p:cNvSpPr>
          <p:nvPr>
            <p:ph idx="1"/>
          </p:nvPr>
        </p:nvSpPr>
        <p:spPr>
          <a:xfrm>
            <a:off x="838199" y="1125414"/>
            <a:ext cx="10641037" cy="5190979"/>
          </a:xfrm>
        </p:spPr>
        <p:txBody>
          <a:bodyPr>
            <a:normAutofit fontScale="85000" lnSpcReduction="10000"/>
          </a:bodyPr>
          <a:lstStyle/>
          <a:p>
            <a:pPr marL="0" indent="0" algn="ctr">
              <a:lnSpc>
                <a:spcPct val="160000"/>
              </a:lnSpc>
              <a:buNone/>
            </a:pPr>
            <a:r>
              <a:rPr lang="de-DE" sz="2000" dirty="0">
                <a:latin typeface="Arial" panose="020B0604020202020204" pitchFamily="34" charset="0"/>
                <a:cs typeface="Arial" panose="020B0604020202020204" pitchFamily="34" charset="0"/>
              </a:rPr>
              <a:t>So, wie man Zahlen und Buchstaben multiplizieren und dividieren kann, geht das auch mit Vorzeichen. Die Regeln dafür sind einfach:</a:t>
            </a:r>
          </a:p>
          <a:p>
            <a:pPr marL="457200" indent="-457200" algn="ctr">
              <a:lnSpc>
                <a:spcPct val="160000"/>
              </a:lnSpc>
              <a:buAutoNum type="arabicPeriod"/>
            </a:pPr>
            <a:r>
              <a:rPr lang="de-DE" sz="2000" dirty="0">
                <a:latin typeface="Arial" panose="020B0604020202020204" pitchFamily="34" charset="0"/>
                <a:cs typeface="Arial" panose="020B0604020202020204" pitchFamily="34" charset="0"/>
              </a:rPr>
              <a:t>Wenn man </a:t>
            </a:r>
            <a:r>
              <a:rPr lang="de-DE" sz="2000" b="1" dirty="0">
                <a:latin typeface="Arial" panose="020B0604020202020204" pitchFamily="34" charset="0"/>
                <a:cs typeface="Arial" panose="020B0604020202020204" pitchFamily="34" charset="0"/>
              </a:rPr>
              <a:t>gleiche Vorzeichen</a:t>
            </a:r>
            <a:r>
              <a:rPr lang="de-DE" sz="2000" dirty="0">
                <a:latin typeface="Arial" panose="020B0604020202020204" pitchFamily="34" charset="0"/>
                <a:cs typeface="Arial" panose="020B0604020202020204" pitchFamily="34" charset="0"/>
              </a:rPr>
              <a:t> multipliziert oder dividiert, ist das Ergebnis immer </a:t>
            </a:r>
            <a:r>
              <a:rPr lang="de-DE" sz="2000" b="1" dirty="0">
                <a:latin typeface="Arial" panose="020B0604020202020204" pitchFamily="34" charset="0"/>
                <a:cs typeface="Arial" panose="020B0604020202020204" pitchFamily="34" charset="0"/>
              </a:rPr>
              <a:t>positiv</a:t>
            </a:r>
            <a:r>
              <a:rPr lang="de-DE" sz="2000" dirty="0">
                <a:latin typeface="Arial" panose="020B0604020202020204" pitchFamily="34" charset="0"/>
                <a:cs typeface="Arial" panose="020B0604020202020204" pitchFamily="34" charset="0"/>
              </a:rPr>
              <a:t>, also +. </a:t>
            </a:r>
          </a:p>
          <a:p>
            <a:pPr marL="0" indent="0" algn="ctr">
              <a:lnSpc>
                <a:spcPct val="160000"/>
              </a:lnSpc>
              <a:buNone/>
            </a:pPr>
            <a:r>
              <a:rPr lang="de-DE" sz="2000" dirty="0">
                <a:latin typeface="Arial" panose="020B0604020202020204" pitchFamily="34" charset="0"/>
                <a:cs typeface="Arial" panose="020B0604020202020204" pitchFamily="34" charset="0"/>
              </a:rPr>
              <a:t>Beispiel:  7 ⋅ (- 5) = + 35</a:t>
            </a:r>
            <a:br>
              <a:rPr lang="de-DE" sz="2000" dirty="0">
                <a:latin typeface="Arial" panose="020B0604020202020204" pitchFamily="34" charset="0"/>
                <a:cs typeface="Arial" panose="020B0604020202020204" pitchFamily="34" charset="0"/>
              </a:rPr>
            </a:br>
            <a:r>
              <a:rPr lang="de-DE" sz="2000" i="1" dirty="0">
                <a:latin typeface="Arial" panose="020B0604020202020204" pitchFamily="34" charset="0"/>
                <a:cs typeface="Arial" panose="020B0604020202020204" pitchFamily="34" charset="0"/>
              </a:rPr>
              <a:t>Hier muss um die</a:t>
            </a:r>
            <a:r>
              <a:rPr lang="de-DE" sz="2000" dirty="0">
                <a:latin typeface="Arial" panose="020B0604020202020204" pitchFamily="34" charset="0"/>
                <a:cs typeface="Arial" panose="020B0604020202020204" pitchFamily="34" charset="0"/>
              </a:rPr>
              <a:t> -5 </a:t>
            </a:r>
            <a:r>
              <a:rPr lang="de-DE" sz="2000" i="1" dirty="0">
                <a:latin typeface="Arial" panose="020B0604020202020204" pitchFamily="34" charset="0"/>
                <a:cs typeface="Arial" panose="020B0604020202020204" pitchFamily="34" charset="0"/>
              </a:rPr>
              <a:t>eine Klammer, da 2 Rechenzeichen nicht direkt nebeneinander stehen dürfen!</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7 ⋅ 5 = + 35</a:t>
            </a:r>
          </a:p>
          <a:p>
            <a:pPr marL="0" indent="0" algn="ctr">
              <a:lnSpc>
                <a:spcPct val="160000"/>
              </a:lnSpc>
              <a:buNone/>
            </a:pPr>
            <a:r>
              <a:rPr lang="de-DE" sz="2000" dirty="0">
                <a:latin typeface="Arial" panose="020B0604020202020204" pitchFamily="34" charset="0"/>
                <a:cs typeface="Arial" panose="020B0604020202020204" pitchFamily="34" charset="0"/>
              </a:rPr>
              <a:t>2. Wenn man </a:t>
            </a:r>
            <a:r>
              <a:rPr lang="de-DE" sz="2000" b="1" dirty="0">
                <a:latin typeface="Arial" panose="020B0604020202020204" pitchFamily="34" charset="0"/>
                <a:cs typeface="Arial" panose="020B0604020202020204" pitchFamily="34" charset="0"/>
              </a:rPr>
              <a:t>ungleiche Vorzeichen</a:t>
            </a:r>
            <a:r>
              <a:rPr lang="de-DE" sz="2000" dirty="0">
                <a:latin typeface="Arial" panose="020B0604020202020204" pitchFamily="34" charset="0"/>
                <a:cs typeface="Arial" panose="020B0604020202020204" pitchFamily="34" charset="0"/>
              </a:rPr>
              <a:t> multipliziert oder dividiert, ist das Ergebnis immer </a:t>
            </a:r>
            <a:r>
              <a:rPr lang="de-DE" sz="2000" b="1" dirty="0">
                <a:latin typeface="Arial" panose="020B0604020202020204" pitchFamily="34" charset="0"/>
                <a:cs typeface="Arial" panose="020B0604020202020204" pitchFamily="34" charset="0"/>
              </a:rPr>
              <a:t>negativ</a:t>
            </a:r>
            <a:r>
              <a:rPr lang="de-DE" sz="2000" dirty="0">
                <a:latin typeface="Arial" panose="020B0604020202020204" pitchFamily="34" charset="0"/>
                <a:cs typeface="Arial" panose="020B0604020202020204" pitchFamily="34" charset="0"/>
              </a:rPr>
              <a:t>, also -. </a:t>
            </a:r>
          </a:p>
          <a:p>
            <a:pPr marL="0" indent="0" algn="ctr">
              <a:lnSpc>
                <a:spcPct val="160000"/>
              </a:lnSpc>
              <a:buNone/>
            </a:pPr>
            <a:r>
              <a:rPr lang="de-DE" sz="2000" dirty="0">
                <a:latin typeface="Arial" panose="020B0604020202020204" pitchFamily="34" charset="0"/>
                <a:cs typeface="Arial" panose="020B0604020202020204" pitchFamily="34" charset="0"/>
              </a:rPr>
              <a:t>7 ⋅ (- 5) = - 35</a:t>
            </a:r>
          </a:p>
          <a:p>
            <a:pPr marL="0" indent="0" algn="ctr">
              <a:lnSpc>
                <a:spcPct val="160000"/>
              </a:lnSpc>
              <a:buNone/>
            </a:pPr>
            <a:r>
              <a:rPr lang="de-DE" sz="2000" i="1" dirty="0">
                <a:latin typeface="Arial" panose="020B0604020202020204" pitchFamily="34" charset="0"/>
                <a:cs typeface="Arial" panose="020B0604020202020204" pitchFamily="34" charset="0"/>
              </a:rPr>
              <a:t>Auch hier muss um die</a:t>
            </a:r>
            <a:r>
              <a:rPr lang="de-DE" sz="2000" dirty="0">
                <a:latin typeface="Arial" panose="020B0604020202020204" pitchFamily="34" charset="0"/>
                <a:cs typeface="Arial" panose="020B0604020202020204" pitchFamily="34" charset="0"/>
              </a:rPr>
              <a:t> -5 </a:t>
            </a:r>
            <a:r>
              <a:rPr lang="de-DE" sz="2000" i="1" dirty="0">
                <a:latin typeface="Arial" panose="020B0604020202020204" pitchFamily="34" charset="0"/>
                <a:cs typeface="Arial" panose="020B0604020202020204" pitchFamily="34" charset="0"/>
              </a:rPr>
              <a:t>eine Klammer, da 2 Rechenzeichen nicht direkt nebeneinander stehen dürfen!</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- 7 ⋅  5 = - 35</a:t>
            </a:r>
          </a:p>
          <a:p>
            <a:pPr marL="0" indent="0" algn="ctr">
              <a:lnSpc>
                <a:spcPct val="160000"/>
              </a:lnSpc>
              <a:buNone/>
            </a:pP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0132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275630-67B9-B8FC-A172-6C0251E85149}"/>
              </a:ext>
            </a:extLst>
          </p:cNvPr>
          <p:cNvSpPr>
            <a:spLocks noGrp="1"/>
          </p:cNvSpPr>
          <p:nvPr>
            <p:ph type="title"/>
          </p:nvPr>
        </p:nvSpPr>
        <p:spPr>
          <a:xfrm>
            <a:off x="838200" y="365126"/>
            <a:ext cx="10515600" cy="774358"/>
          </a:xfrm>
        </p:spPr>
        <p:txBody>
          <a:bodyPr/>
          <a:lstStyle/>
          <a:p>
            <a:r>
              <a:rPr lang="de-DE" b="1" dirty="0"/>
              <a:t>Potenz- und Wurzelgesetze</a:t>
            </a:r>
            <a:endParaRPr lang="de-DE" dirty="0"/>
          </a:p>
        </p:txBody>
      </p:sp>
      <p:sp>
        <p:nvSpPr>
          <p:cNvPr id="3" name="Inhaltsplatzhalter 2">
            <a:extLst>
              <a:ext uri="{FF2B5EF4-FFF2-40B4-BE49-F238E27FC236}">
                <a16:creationId xmlns:a16="http://schemas.microsoft.com/office/drawing/2014/main" id="{811AD8DE-3CAF-D575-8B41-12A40040D7B9}"/>
              </a:ext>
            </a:extLst>
          </p:cNvPr>
          <p:cNvSpPr>
            <a:spLocks noGrp="1"/>
          </p:cNvSpPr>
          <p:nvPr>
            <p:ph idx="1"/>
          </p:nvPr>
        </p:nvSpPr>
        <p:spPr>
          <a:xfrm>
            <a:off x="838200" y="1252026"/>
            <a:ext cx="10515600" cy="4924938"/>
          </a:xfrm>
        </p:spPr>
        <p:txBody>
          <a:bodyPr>
            <a:normAutofit/>
          </a:bodyPr>
          <a:lstStyle/>
          <a:p>
            <a:pPr marL="0" indent="0">
              <a:lnSpc>
                <a:spcPct val="150000"/>
              </a:lnSpc>
              <a:buNone/>
            </a:pPr>
            <a:r>
              <a:rPr lang="de-DE" sz="2400" b="1" dirty="0">
                <a:solidFill>
                  <a:srgbClr val="C00000"/>
                </a:solidFill>
                <a:latin typeface="Arial" panose="020B0604020202020204" pitchFamily="34" charset="0"/>
                <a:cs typeface="Arial" panose="020B0604020202020204" pitchFamily="34" charset="0"/>
              </a:rPr>
              <a:t>Potenzgesetze kompakt</a:t>
            </a:r>
          </a:p>
          <a:p>
            <a:pPr marL="0" indent="0">
              <a:lnSpc>
                <a:spcPct val="150000"/>
              </a:lnSpc>
              <a:buNone/>
            </a:pPr>
            <a:r>
              <a:rPr lang="de-DE" sz="2000" b="1" dirty="0">
                <a:latin typeface="Arial" panose="020B0604020202020204" pitchFamily="34" charset="0"/>
                <a:cs typeface="Arial" panose="020B0604020202020204" pitchFamily="34" charset="0"/>
              </a:rPr>
              <a:t>Potenzen mit unterschiedlicher Basis und gleichem Exponenten werden dividiert, indem man die Basis dividiert</a:t>
            </a:r>
            <a:r>
              <a:rPr lang="de-DE" sz="2000" dirty="0">
                <a:latin typeface="Arial" panose="020B0604020202020204" pitchFamily="34" charset="0"/>
                <a:cs typeface="Arial" panose="020B0604020202020204" pitchFamily="34" charset="0"/>
              </a:rPr>
              <a:t>, 	der Exponent bleibt gleich.</a:t>
            </a:r>
          </a:p>
          <a:p>
            <a:pPr marL="0" indent="0">
              <a:lnSpc>
                <a:spcPct val="150000"/>
              </a:lnSpc>
              <a:buNone/>
            </a:pPr>
            <a:r>
              <a:rPr lang="de-DE" sz="2000" b="1" dirty="0">
                <a:latin typeface="Arial" panose="020B0604020202020204" pitchFamily="34" charset="0"/>
                <a:cs typeface="Arial" panose="020B0604020202020204" pitchFamily="34" charset="0"/>
              </a:rPr>
              <a:t>Potenzen werden potenziert, indem man die Exponenten multipliziert</a:t>
            </a:r>
            <a:r>
              <a:rPr lang="de-DE" sz="2000" dirty="0">
                <a:latin typeface="Arial" panose="020B0604020202020204" pitchFamily="34" charset="0"/>
                <a:cs typeface="Arial" panose="020B0604020202020204" pitchFamily="34" charset="0"/>
              </a:rPr>
              <a:t>.</a:t>
            </a:r>
          </a:p>
          <a:p>
            <a:pPr marL="0" indent="0">
              <a:lnSpc>
                <a:spcPct val="150000"/>
              </a:lnSpc>
              <a:buNone/>
            </a:pPr>
            <a:r>
              <a:rPr lang="de-DE" sz="2000" b="1" dirty="0">
                <a:latin typeface="Arial" panose="020B0604020202020204" pitchFamily="34" charset="0"/>
                <a:cs typeface="Arial" panose="020B0604020202020204" pitchFamily="34" charset="0"/>
              </a:rPr>
              <a:t>Besondere Potenzen</a:t>
            </a:r>
            <a:r>
              <a:rPr lang="de-DE" sz="2000" dirty="0">
                <a:latin typeface="Arial" panose="020B0604020202020204" pitchFamily="34" charset="0"/>
                <a:cs typeface="Arial" panose="020B0604020202020204" pitchFamily="34" charset="0"/>
              </a:rPr>
              <a:t> sind: 		</a:t>
            </a:r>
          </a:p>
          <a:p>
            <a:pPr marL="0" indent="0">
              <a:lnSpc>
                <a:spcPct val="150000"/>
              </a:lnSpc>
              <a:buNone/>
            </a:pPr>
            <a:r>
              <a:rPr lang="de-DE" sz="2000" b="1" dirty="0">
                <a:latin typeface="Arial" panose="020B0604020202020204" pitchFamily="34" charset="0"/>
                <a:cs typeface="Arial" panose="020B0604020202020204" pitchFamily="34" charset="0"/>
              </a:rPr>
              <a:t>	x hoch 0 ist gleich 1 mit x ≠ 0 </a:t>
            </a:r>
            <a:r>
              <a:rPr lang="de-DE" sz="2000" dirty="0">
                <a:latin typeface="Arial" panose="020B0604020202020204" pitchFamily="34" charset="0"/>
                <a:cs typeface="Arial" panose="020B0604020202020204" pitchFamily="34" charset="0"/>
              </a:rPr>
              <a:t>	  und 	 </a:t>
            </a:r>
            <a:r>
              <a:rPr lang="de-DE" sz="2000" b="1" dirty="0">
                <a:latin typeface="Arial" panose="020B0604020202020204" pitchFamily="34" charset="0"/>
                <a:cs typeface="Arial" panose="020B0604020202020204" pitchFamily="34" charset="0"/>
              </a:rPr>
              <a:t>x hoch 1 ist gleich x</a:t>
            </a:r>
          </a:p>
          <a:p>
            <a:pPr marL="0" indent="0">
              <a:lnSpc>
                <a:spcPct val="150000"/>
              </a:lnSpc>
              <a:buNone/>
            </a:pPr>
            <a:r>
              <a:rPr lang="de-DE" sz="2000" b="1" u="sng" dirty="0">
                <a:latin typeface="Arial" panose="020B0604020202020204" pitchFamily="34" charset="0"/>
                <a:cs typeface="Arial" panose="020B0604020202020204" pitchFamily="34" charset="0"/>
              </a:rPr>
              <a:t>Zehnerpotenzen</a:t>
            </a:r>
            <a:r>
              <a:rPr lang="de-DE" sz="2000" b="1" dirty="0">
                <a:latin typeface="Arial" panose="020B0604020202020204" pitchFamily="34" charset="0"/>
                <a:cs typeface="Arial" panose="020B0604020202020204" pitchFamily="34" charset="0"/>
              </a:rPr>
              <a:t> sind Potenzen mit der Basis 10</a:t>
            </a:r>
            <a:r>
              <a:rPr lang="de-DE" sz="2000" dirty="0">
                <a:latin typeface="Arial" panose="020B0604020202020204" pitchFamily="34" charset="0"/>
                <a:cs typeface="Arial" panose="020B0604020202020204" pitchFamily="34" charset="0"/>
              </a:rPr>
              <a:t>.</a:t>
            </a:r>
          </a:p>
          <a:p>
            <a:pPr marL="0" indent="0" algn="ctr">
              <a:lnSpc>
                <a:spcPct val="150000"/>
              </a:lnSpc>
              <a:buNone/>
            </a:pPr>
            <a:r>
              <a:rPr lang="de-DE" sz="2000" dirty="0">
                <a:latin typeface="Arial" panose="020B0604020202020204" pitchFamily="34" charset="0"/>
                <a:cs typeface="Arial" panose="020B0604020202020204" pitchFamily="34" charset="0"/>
              </a:rPr>
              <a:t>Sie werden genutzt, um sehr kleine oder sehr große Zahlen übersichtlich darzustellen.</a:t>
            </a:r>
          </a:p>
          <a:p>
            <a:pPr>
              <a:lnSpc>
                <a:spcPct val="150000"/>
              </a:lnSpc>
            </a:pPr>
            <a:endParaRPr lang="de-DE" sz="2000" dirty="0"/>
          </a:p>
        </p:txBody>
      </p:sp>
    </p:spTree>
    <p:extLst>
      <p:ext uri="{BB962C8B-B14F-4D97-AF65-F5344CB8AC3E}">
        <p14:creationId xmlns:p14="http://schemas.microsoft.com/office/powerpoint/2010/main" val="419818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BB90CE-D85D-CC77-6465-EE242D15D497}"/>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81870B49-612B-6971-9FD0-0D3F1135358A}"/>
              </a:ext>
            </a:extLst>
          </p:cNvPr>
          <p:cNvSpPr>
            <a:spLocks noGrp="1"/>
          </p:cNvSpPr>
          <p:nvPr>
            <p:ph idx="1"/>
          </p:nvPr>
        </p:nvSpPr>
        <p:spPr>
          <a:xfrm>
            <a:off x="838200" y="1069145"/>
            <a:ext cx="10515600" cy="5107818"/>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Potenzen sind die sogenannten "Hochzahlen", ein Ausdruck, der in der Schule manchmal in den kleineren Klassen verwendet wird.</a:t>
            </a:r>
          </a:p>
          <a:p>
            <a:pPr marL="0" indent="0">
              <a:lnSpc>
                <a:spcPct val="150000"/>
              </a:lnSpc>
              <a:buNone/>
            </a:pPr>
            <a:r>
              <a:rPr lang="de-DE" sz="2400" dirty="0">
                <a:latin typeface="Arial" panose="020B0604020202020204" pitchFamily="34" charset="0"/>
                <a:cs typeface="Arial" panose="020B0604020202020204" pitchFamily="34" charset="0"/>
              </a:rPr>
              <a:t>Fachlich korrekt heißen sie </a:t>
            </a:r>
            <a:r>
              <a:rPr lang="de-DE" sz="2400" b="1" dirty="0">
                <a:latin typeface="Arial" panose="020B0604020202020204" pitchFamily="34" charset="0"/>
                <a:cs typeface="Arial" panose="020B0604020202020204" pitchFamily="34" charset="0"/>
              </a:rPr>
              <a:t>Potenzen</a:t>
            </a:r>
            <a:r>
              <a:rPr lang="de-DE" sz="2400" dirty="0">
                <a:latin typeface="Arial" panose="020B0604020202020204" pitchFamily="34" charset="0"/>
                <a:cs typeface="Arial" panose="020B0604020202020204" pitchFamily="34" charset="0"/>
              </a:rPr>
              <a:t> und sie werden so geschrieben: </a:t>
            </a:r>
            <a:r>
              <a:rPr lang="de-DE" sz="2400" dirty="0" err="1">
                <a:latin typeface="Arial" panose="020B0604020202020204" pitchFamily="34" charset="0"/>
                <a:cs typeface="Arial" panose="020B0604020202020204" pitchFamily="34" charset="0"/>
              </a:rPr>
              <a:t>x</a:t>
            </a:r>
            <a:r>
              <a:rPr lang="de-DE" sz="2400" baseline="30000" dirty="0" err="1">
                <a:latin typeface="Arial" panose="020B0604020202020204" pitchFamily="34" charset="0"/>
                <a:cs typeface="Arial" panose="020B0604020202020204" pitchFamily="34" charset="0"/>
              </a:rPr>
              <a:t>n</a:t>
            </a: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dirty="0">
                <a:latin typeface="Arial" panose="020B0604020202020204" pitchFamily="34" charset="0"/>
                <a:cs typeface="Arial" panose="020B0604020202020204" pitchFamily="34" charset="0"/>
              </a:rPr>
              <a:t>x ist die Basis und n der Exponent.</a:t>
            </a:r>
          </a:p>
          <a:p>
            <a:pPr marL="0" indent="0">
              <a:lnSpc>
                <a:spcPct val="150000"/>
              </a:lnSpc>
              <a:buNone/>
            </a:pPr>
            <a:r>
              <a:rPr lang="de-DE" sz="2400" dirty="0">
                <a:latin typeface="Arial" panose="020B0604020202020204" pitchFamily="34" charset="0"/>
                <a:cs typeface="Arial" panose="020B0604020202020204" pitchFamily="34" charset="0"/>
              </a:rPr>
              <a:t>Und so und nicht anders werden sie auch hier bezeichnet. Merk sie dir also gleich, damit du mir im weitern Verlauf folgen kannst.</a:t>
            </a:r>
          </a:p>
          <a:p>
            <a:pPr marL="0" indent="0">
              <a:lnSpc>
                <a:spcPct val="150000"/>
              </a:lnSpc>
              <a:buNone/>
            </a:pPr>
            <a:r>
              <a:rPr lang="de-DE" sz="2400" dirty="0">
                <a:latin typeface="Arial" panose="020B0604020202020204" pitchFamily="34" charset="0"/>
                <a:cs typeface="Arial" panose="020B0604020202020204" pitchFamily="34" charset="0"/>
              </a:rPr>
              <a:t>Potenzen sind eine </a:t>
            </a:r>
            <a:r>
              <a:rPr lang="de-DE" sz="2400" b="1" dirty="0">
                <a:latin typeface="Arial" panose="020B0604020202020204" pitchFamily="34" charset="0"/>
                <a:cs typeface="Arial" panose="020B0604020202020204" pitchFamily="34" charset="0"/>
              </a:rPr>
              <a:t>Zusammenfassung der Multiplikation gleicher Zahlen bzw. Variablen</a:t>
            </a:r>
            <a:r>
              <a:rPr lang="de-DE" sz="2400" dirty="0">
                <a:latin typeface="Arial" panose="020B0604020202020204" pitchFamily="34" charset="0"/>
                <a:cs typeface="Arial" panose="020B0604020202020204" pitchFamily="34" charset="0"/>
              </a:rPr>
              <a:t>:	7 ⋅ 7 ⋅ 7 ⋅ 7 ⋅ 7 = </a:t>
            </a:r>
            <a:r>
              <a:rPr lang="de-DE" sz="2400" b="1" dirty="0">
                <a:latin typeface="Arial" panose="020B0604020202020204" pitchFamily="34" charset="0"/>
                <a:cs typeface="Arial" panose="020B0604020202020204" pitchFamily="34" charset="0"/>
              </a:rPr>
              <a:t>7</a:t>
            </a:r>
            <a:r>
              <a:rPr lang="de-DE" sz="2400" b="1" baseline="30000" dirty="0">
                <a:latin typeface="Arial" panose="020B0604020202020204" pitchFamily="34" charset="0"/>
                <a:cs typeface="Arial" panose="020B0604020202020204" pitchFamily="34" charset="0"/>
              </a:rPr>
              <a:t>5</a:t>
            </a:r>
            <a:r>
              <a:rPr lang="de-DE" sz="2400" dirty="0">
                <a:latin typeface="Arial" panose="020B0604020202020204" pitchFamily="34" charset="0"/>
                <a:cs typeface="Arial" panose="020B0604020202020204" pitchFamily="34" charset="0"/>
              </a:rPr>
              <a:t>   oder   x ⋅ x ⋅ x ⋅ x = </a:t>
            </a:r>
            <a:r>
              <a:rPr lang="de-DE" sz="2400" b="1" dirty="0">
                <a:latin typeface="Arial" panose="020B0604020202020204" pitchFamily="34" charset="0"/>
                <a:cs typeface="Arial" panose="020B0604020202020204" pitchFamily="34" charset="0"/>
              </a:rPr>
              <a:t>x</a:t>
            </a:r>
            <a:r>
              <a:rPr lang="de-DE" sz="2400" b="1"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8303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D50591-F5CF-3F8A-7CF2-AC23F3D3DB10}"/>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0F0DDB1B-8095-9261-948E-4F43CA98FECB}"/>
              </a:ext>
            </a:extLst>
          </p:cNvPr>
          <p:cNvSpPr>
            <a:spLocks noGrp="1"/>
          </p:cNvSpPr>
          <p:nvPr>
            <p:ph idx="1"/>
          </p:nvPr>
        </p:nvSpPr>
        <p:spPr>
          <a:xfrm>
            <a:off x="838200" y="1111348"/>
            <a:ext cx="10515600" cy="5065615"/>
          </a:xfrm>
        </p:spPr>
        <p:txBody>
          <a:bodyPr>
            <a:normAutofit fontScale="85000" lnSpcReduction="10000"/>
          </a:bodyPr>
          <a:lstStyle/>
          <a:p>
            <a:pPr marL="0" indent="0">
              <a:lnSpc>
                <a:spcPct val="150000"/>
              </a:lnSpc>
              <a:buNone/>
            </a:pPr>
            <a:r>
              <a:rPr lang="de-DE" dirty="0">
                <a:latin typeface="Arial" panose="020B0604020202020204" pitchFamily="34" charset="0"/>
                <a:cs typeface="Arial" panose="020B0604020202020204" pitchFamily="34" charset="0"/>
              </a:rPr>
              <a:t>Das geht auch umgekehrt, z.B.:</a:t>
            </a:r>
          </a:p>
          <a:p>
            <a:pPr marL="0" indent="0">
              <a:lnSpc>
                <a:spcPct val="150000"/>
              </a:lnSpc>
              <a:buNone/>
            </a:pPr>
            <a:r>
              <a:rPr lang="de-DE" dirty="0">
                <a:latin typeface="Arial" panose="020B0604020202020204" pitchFamily="34" charset="0"/>
                <a:cs typeface="Arial" panose="020B0604020202020204" pitchFamily="34" charset="0"/>
              </a:rPr>
              <a:t>12</a:t>
            </a:r>
            <a:r>
              <a:rPr lang="de-DE" baseline="30000" dirty="0">
                <a:latin typeface="Arial" panose="020B0604020202020204" pitchFamily="34" charset="0"/>
                <a:cs typeface="Arial" panose="020B0604020202020204" pitchFamily="34" charset="0"/>
              </a:rPr>
              <a:t>3</a:t>
            </a:r>
            <a:r>
              <a:rPr lang="de-DE" dirty="0">
                <a:latin typeface="Arial" panose="020B0604020202020204" pitchFamily="34" charset="0"/>
                <a:cs typeface="Arial" panose="020B0604020202020204" pitchFamily="34" charset="0"/>
              </a:rPr>
              <a:t> = </a:t>
            </a:r>
            <a:r>
              <a:rPr lang="de-DE" b="1" dirty="0">
                <a:latin typeface="Arial" panose="020B0604020202020204" pitchFamily="34" charset="0"/>
                <a:cs typeface="Arial" panose="020B0604020202020204" pitchFamily="34" charset="0"/>
              </a:rPr>
              <a:t>12 ⋅ 12 ⋅ 12</a:t>
            </a:r>
            <a:r>
              <a:rPr lang="de-DE" dirty="0">
                <a:latin typeface="Arial" panose="020B0604020202020204" pitchFamily="34" charset="0"/>
                <a:cs typeface="Arial" panose="020B0604020202020204" pitchFamily="34" charset="0"/>
              </a:rPr>
              <a:t> oder x</a:t>
            </a:r>
            <a:r>
              <a:rPr lang="de-DE" baseline="30000" dirty="0">
                <a:latin typeface="Arial" panose="020B0604020202020204" pitchFamily="34" charset="0"/>
                <a:cs typeface="Arial" panose="020B0604020202020204" pitchFamily="34" charset="0"/>
              </a:rPr>
              <a:t>8</a:t>
            </a:r>
            <a:r>
              <a:rPr lang="de-DE" dirty="0">
                <a:latin typeface="Arial" panose="020B0604020202020204" pitchFamily="34" charset="0"/>
                <a:cs typeface="Arial" panose="020B0604020202020204" pitchFamily="34" charset="0"/>
              </a:rPr>
              <a:t> =</a:t>
            </a:r>
            <a:r>
              <a:rPr lang="de-DE" b="1" dirty="0">
                <a:latin typeface="Arial" panose="020B0604020202020204" pitchFamily="34" charset="0"/>
                <a:cs typeface="Arial" panose="020B0604020202020204" pitchFamily="34" charset="0"/>
              </a:rPr>
              <a:t> x ⋅ x ⋅ x ⋅ x ⋅ x ⋅ x ⋅ x ⋅ x</a:t>
            </a:r>
            <a:endParaRPr lang="de-DE" dirty="0">
              <a:latin typeface="Arial" panose="020B0604020202020204" pitchFamily="34" charset="0"/>
              <a:cs typeface="Arial" panose="020B0604020202020204" pitchFamily="34" charset="0"/>
            </a:endParaRPr>
          </a:p>
          <a:p>
            <a:pPr marL="0" indent="0">
              <a:lnSpc>
                <a:spcPct val="150000"/>
              </a:lnSpc>
              <a:buNone/>
            </a:pPr>
            <a:r>
              <a:rPr lang="de-DE" dirty="0">
                <a:latin typeface="Arial" panose="020B0604020202020204" pitchFamily="34" charset="0"/>
                <a:cs typeface="Arial" panose="020B0604020202020204" pitchFamily="34" charset="0"/>
              </a:rPr>
              <a:t>Sehr wichtig ist hier die Unterscheidung zwischen der Zusammenfassung der Addition und der Zusammenfassung der Multiplikation:</a:t>
            </a:r>
          </a:p>
          <a:p>
            <a:pPr marL="0" indent="0">
              <a:lnSpc>
                <a:spcPct val="150000"/>
              </a:lnSpc>
              <a:buNone/>
            </a:pPr>
            <a:r>
              <a:rPr lang="de-DE" b="1" dirty="0">
                <a:latin typeface="Arial" panose="020B0604020202020204" pitchFamily="34" charset="0"/>
                <a:cs typeface="Arial" panose="020B0604020202020204" pitchFamily="34" charset="0"/>
              </a:rPr>
              <a:t>Addition</a:t>
            </a:r>
            <a:r>
              <a:rPr lang="de-DE" dirty="0">
                <a:latin typeface="Arial" panose="020B0604020202020204" pitchFamily="34" charset="0"/>
                <a:cs typeface="Arial" panose="020B0604020202020204" pitchFamily="34" charset="0"/>
              </a:rPr>
              <a:t> zusammenfassen: x + x + x = </a:t>
            </a:r>
            <a:r>
              <a:rPr lang="de-DE" b="1" dirty="0">
                <a:latin typeface="Arial" panose="020B0604020202020204" pitchFamily="34" charset="0"/>
                <a:cs typeface="Arial" panose="020B0604020202020204" pitchFamily="34" charset="0"/>
              </a:rPr>
              <a:t>3x</a:t>
            </a:r>
            <a:endParaRPr lang="de-DE" dirty="0">
              <a:latin typeface="Arial" panose="020B0604020202020204" pitchFamily="34" charset="0"/>
              <a:cs typeface="Arial" panose="020B0604020202020204" pitchFamily="34" charset="0"/>
            </a:endParaRPr>
          </a:p>
          <a:p>
            <a:pPr marL="0" indent="0">
              <a:lnSpc>
                <a:spcPct val="150000"/>
              </a:lnSpc>
              <a:buNone/>
            </a:pPr>
            <a:r>
              <a:rPr lang="de-DE" b="1" dirty="0">
                <a:latin typeface="Arial" panose="020B0604020202020204" pitchFamily="34" charset="0"/>
                <a:cs typeface="Arial" panose="020B0604020202020204" pitchFamily="34" charset="0"/>
              </a:rPr>
              <a:t>Multiplikation</a:t>
            </a:r>
            <a:r>
              <a:rPr lang="de-DE" dirty="0">
                <a:latin typeface="Arial" panose="020B0604020202020204" pitchFamily="34" charset="0"/>
                <a:cs typeface="Arial" panose="020B0604020202020204" pitchFamily="34" charset="0"/>
              </a:rPr>
              <a:t> zusammenfassen: x ⋅ x ⋅ x = </a:t>
            </a:r>
            <a:r>
              <a:rPr lang="de-DE" b="1" dirty="0">
                <a:latin typeface="Arial" panose="020B0604020202020204" pitchFamily="34" charset="0"/>
                <a:cs typeface="Arial" panose="020B0604020202020204" pitchFamily="34" charset="0"/>
              </a:rPr>
              <a:t>x</a:t>
            </a:r>
            <a:r>
              <a:rPr lang="de-DE" b="1" baseline="30000" dirty="0">
                <a:latin typeface="Arial" panose="020B0604020202020204" pitchFamily="34" charset="0"/>
                <a:cs typeface="Arial" panose="020B0604020202020204" pitchFamily="34" charset="0"/>
              </a:rPr>
              <a:t>3</a:t>
            </a:r>
            <a:endParaRPr lang="de-DE" dirty="0">
              <a:latin typeface="Arial" panose="020B0604020202020204" pitchFamily="34" charset="0"/>
              <a:cs typeface="Arial" panose="020B0604020202020204" pitchFamily="34" charset="0"/>
            </a:endParaRPr>
          </a:p>
          <a:p>
            <a:pPr marL="0" indent="0">
              <a:lnSpc>
                <a:spcPct val="150000"/>
              </a:lnSpc>
              <a:buNone/>
            </a:pPr>
            <a:r>
              <a:rPr lang="de-DE" dirty="0">
                <a:latin typeface="Arial" panose="020B0604020202020204" pitchFamily="34" charset="0"/>
                <a:cs typeface="Arial" panose="020B0604020202020204" pitchFamily="34" charset="0"/>
              </a:rPr>
              <a:t>Es macht also einen gewaltigen Unterschied, wohin man die 3 schreibt!</a:t>
            </a:r>
          </a:p>
          <a:p>
            <a:pPr marL="0" indent="0">
              <a:lnSpc>
                <a:spcPct val="150000"/>
              </a:lnSpc>
              <a:buNone/>
            </a:pPr>
            <a:r>
              <a:rPr lang="de-DE" dirty="0">
                <a:latin typeface="Arial" panose="020B0604020202020204" pitchFamily="34" charset="0"/>
                <a:cs typeface="Arial" panose="020B0604020202020204" pitchFamily="34" charset="0"/>
              </a:rPr>
              <a:t>Merk dir das auf jeden Fall!!!</a:t>
            </a:r>
          </a:p>
        </p:txBody>
      </p:sp>
    </p:spTree>
    <p:extLst>
      <p:ext uri="{BB962C8B-B14F-4D97-AF65-F5344CB8AC3E}">
        <p14:creationId xmlns:p14="http://schemas.microsoft.com/office/powerpoint/2010/main" val="2805983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D0C32E-8F4A-DB26-F2E2-D85ED0A48558}"/>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C68BDDFC-242D-B370-B70F-96C70E0FD4B2}"/>
              </a:ext>
            </a:extLst>
          </p:cNvPr>
          <p:cNvSpPr>
            <a:spLocks noGrp="1"/>
          </p:cNvSpPr>
          <p:nvPr>
            <p:ph idx="1"/>
          </p:nvPr>
        </p:nvSpPr>
        <p:spPr>
          <a:xfrm>
            <a:off x="838200" y="1083212"/>
            <a:ext cx="10515600" cy="5093751"/>
          </a:xfrm>
        </p:spPr>
        <p:txBody>
          <a:bodyPr>
            <a:normAutofit fontScale="85000" lnSpcReduction="20000"/>
          </a:bodyPr>
          <a:lstStyle/>
          <a:p>
            <a:pPr marL="0" indent="0">
              <a:lnSpc>
                <a:spcPct val="160000"/>
              </a:lnSpc>
              <a:buNone/>
            </a:pPr>
            <a:r>
              <a:rPr lang="de-DE" dirty="0">
                <a:latin typeface="Arial" panose="020B0604020202020204" pitchFamily="34" charset="0"/>
                <a:cs typeface="Arial" panose="020B0604020202020204" pitchFamily="34" charset="0"/>
              </a:rPr>
              <a:t>Besondere Potenzen, die man kennen muss</a:t>
            </a:r>
          </a:p>
          <a:p>
            <a:pPr marL="0" indent="0">
              <a:lnSpc>
                <a:spcPct val="160000"/>
              </a:lnSpc>
              <a:buNone/>
            </a:pPr>
            <a:r>
              <a:rPr lang="de-DE" dirty="0">
                <a:latin typeface="Arial" panose="020B0604020202020204" pitchFamily="34" charset="0"/>
                <a:cs typeface="Arial" panose="020B0604020202020204" pitchFamily="34" charset="0"/>
              </a:rPr>
              <a:t>Es sind vor allem 2, die man kennen muss:	</a:t>
            </a:r>
            <a:r>
              <a:rPr lang="de-DE" b="1" dirty="0">
                <a:latin typeface="Arial" panose="020B0604020202020204" pitchFamily="34" charset="0"/>
                <a:cs typeface="Arial" panose="020B0604020202020204" pitchFamily="34" charset="0"/>
              </a:rPr>
              <a:t>x</a:t>
            </a:r>
            <a:r>
              <a:rPr lang="de-DE" b="1" baseline="30000" dirty="0">
                <a:latin typeface="Arial" panose="020B0604020202020204" pitchFamily="34" charset="0"/>
                <a:cs typeface="Arial" panose="020B0604020202020204" pitchFamily="34" charset="0"/>
              </a:rPr>
              <a:t>0</a:t>
            </a:r>
            <a:r>
              <a:rPr lang="de-DE" b="1" dirty="0">
                <a:latin typeface="Arial" panose="020B0604020202020204" pitchFamily="34" charset="0"/>
                <a:cs typeface="Arial" panose="020B0604020202020204" pitchFamily="34" charset="0"/>
              </a:rPr>
              <a:t> = 1</a:t>
            </a:r>
            <a:r>
              <a:rPr lang="de-DE" dirty="0">
                <a:latin typeface="Arial" panose="020B0604020202020204" pitchFamily="34" charset="0"/>
                <a:cs typeface="Arial" panose="020B0604020202020204" pitchFamily="34" charset="0"/>
              </a:rPr>
              <a:t> (x ≠ 0)</a:t>
            </a:r>
          </a:p>
          <a:p>
            <a:pPr marL="0" indent="0">
              <a:lnSpc>
                <a:spcPct val="160000"/>
              </a:lnSpc>
              <a:buNone/>
            </a:pPr>
            <a:r>
              <a:rPr lang="de-DE" b="1" i="1" dirty="0">
                <a:latin typeface="Arial" panose="020B0604020202020204" pitchFamily="34" charset="0"/>
                <a:cs typeface="Arial" panose="020B0604020202020204" pitchFamily="34" charset="0"/>
              </a:rPr>
              <a:t>Erklärung</a:t>
            </a:r>
            <a:r>
              <a:rPr lang="de-DE" dirty="0">
                <a:latin typeface="Arial" panose="020B0604020202020204" pitchFamily="34" charset="0"/>
                <a:cs typeface="Arial" panose="020B0604020202020204" pitchFamily="34" charset="0"/>
              </a:rPr>
              <a:t>: </a:t>
            </a:r>
            <a:r>
              <a:rPr lang="de-DE" i="1" dirty="0">
                <a:latin typeface="Arial" panose="020B0604020202020204" pitchFamily="34" charset="0"/>
                <a:cs typeface="Arial" panose="020B0604020202020204" pitchFamily="34" charset="0"/>
              </a:rPr>
              <a:t>Hoch Null ergibt immer 1, egal, welche Zahl die Basis bildet!</a:t>
            </a:r>
            <a:br>
              <a:rPr lang="de-DE" i="1" dirty="0">
                <a:latin typeface="Arial" panose="020B0604020202020204" pitchFamily="34" charset="0"/>
                <a:cs typeface="Arial" panose="020B0604020202020204" pitchFamily="34" charset="0"/>
              </a:rPr>
            </a:br>
            <a:r>
              <a:rPr lang="de-DE" b="1" i="1" dirty="0">
                <a:latin typeface="Arial" panose="020B0604020202020204" pitchFamily="34" charset="0"/>
                <a:cs typeface="Arial" panose="020B0604020202020204" pitchFamily="34" charset="0"/>
              </a:rPr>
              <a:t>Einzige Ausnahme</a:t>
            </a:r>
            <a:r>
              <a:rPr lang="de-DE" i="1" dirty="0">
                <a:latin typeface="Arial" panose="020B0604020202020204" pitchFamily="34" charset="0"/>
                <a:cs typeface="Arial" panose="020B0604020202020204" pitchFamily="34" charset="0"/>
              </a:rPr>
              <a:t>: Die </a:t>
            </a:r>
            <a:r>
              <a:rPr lang="de-DE" b="1" i="1" dirty="0">
                <a:latin typeface="Arial" panose="020B0604020202020204" pitchFamily="34" charset="0"/>
                <a:cs typeface="Arial" panose="020B0604020202020204" pitchFamily="34" charset="0"/>
              </a:rPr>
              <a:t>Basis</a:t>
            </a:r>
            <a:r>
              <a:rPr lang="de-DE" i="1" dirty="0">
                <a:latin typeface="Arial" panose="020B0604020202020204" pitchFamily="34" charset="0"/>
                <a:cs typeface="Arial" panose="020B0604020202020204" pitchFamily="34" charset="0"/>
              </a:rPr>
              <a:t> selbst darf </a:t>
            </a:r>
            <a:r>
              <a:rPr lang="de-DE" b="1" i="1" dirty="0">
                <a:latin typeface="Arial" panose="020B0604020202020204" pitchFamily="34" charset="0"/>
                <a:cs typeface="Arial" panose="020B0604020202020204" pitchFamily="34" charset="0"/>
              </a:rPr>
              <a:t>nicht Null</a:t>
            </a:r>
            <a:r>
              <a:rPr lang="de-DE" i="1" dirty="0">
                <a:latin typeface="Arial" panose="020B0604020202020204" pitchFamily="34" charset="0"/>
                <a:cs typeface="Arial" panose="020B0604020202020204" pitchFamily="34" charset="0"/>
              </a:rPr>
              <a:t> sein, das ist verboten!</a:t>
            </a:r>
            <a:endParaRPr lang="de-DE" dirty="0">
              <a:latin typeface="Arial" panose="020B0604020202020204" pitchFamily="34" charset="0"/>
              <a:cs typeface="Arial" panose="020B0604020202020204" pitchFamily="34" charset="0"/>
            </a:endParaRPr>
          </a:p>
          <a:p>
            <a:pPr marL="0" indent="0">
              <a:lnSpc>
                <a:spcPct val="160000"/>
              </a:lnSpc>
              <a:buNone/>
            </a:pPr>
            <a:r>
              <a:rPr lang="de-DE" dirty="0">
                <a:latin typeface="Arial" panose="020B0604020202020204" pitchFamily="34" charset="0"/>
                <a:cs typeface="Arial" panose="020B0604020202020204" pitchFamily="34" charset="0"/>
              </a:rPr>
              <a:t>Beispiele: 6</a:t>
            </a:r>
            <a:r>
              <a:rPr lang="de-DE" baseline="30000" dirty="0">
                <a:latin typeface="Arial" panose="020B0604020202020204" pitchFamily="34" charset="0"/>
                <a:cs typeface="Arial" panose="020B0604020202020204" pitchFamily="34" charset="0"/>
              </a:rPr>
              <a:t>0</a:t>
            </a:r>
            <a:r>
              <a:rPr lang="de-DE" dirty="0">
                <a:latin typeface="Arial" panose="020B0604020202020204" pitchFamily="34" charset="0"/>
                <a:cs typeface="Arial" panose="020B0604020202020204" pitchFamily="34" charset="0"/>
              </a:rPr>
              <a:t> = 1	(-4)</a:t>
            </a:r>
            <a:r>
              <a:rPr lang="de-DE" baseline="30000" dirty="0">
                <a:latin typeface="Arial" panose="020B0604020202020204" pitchFamily="34" charset="0"/>
                <a:cs typeface="Arial" panose="020B0604020202020204" pitchFamily="34" charset="0"/>
              </a:rPr>
              <a:t>0</a:t>
            </a:r>
            <a:r>
              <a:rPr lang="de-DE" dirty="0">
                <a:latin typeface="Arial" panose="020B0604020202020204" pitchFamily="34" charset="0"/>
                <a:cs typeface="Arial" panose="020B0604020202020204" pitchFamily="34" charset="0"/>
              </a:rPr>
              <a:t> = 1	(¾)</a:t>
            </a:r>
            <a:r>
              <a:rPr lang="de-DE" baseline="30000" dirty="0">
                <a:latin typeface="Arial" panose="020B0604020202020204" pitchFamily="34" charset="0"/>
                <a:cs typeface="Arial" panose="020B0604020202020204" pitchFamily="34" charset="0"/>
              </a:rPr>
              <a:t>0</a:t>
            </a:r>
            <a:r>
              <a:rPr lang="de-DE" dirty="0">
                <a:latin typeface="Arial" panose="020B0604020202020204" pitchFamily="34" charset="0"/>
                <a:cs typeface="Arial" panose="020B0604020202020204" pitchFamily="34" charset="0"/>
              </a:rPr>
              <a:t> = 1	7.562.128</a:t>
            </a:r>
            <a:r>
              <a:rPr lang="de-DE" baseline="30000" dirty="0">
                <a:latin typeface="Arial" panose="020B0604020202020204" pitchFamily="34" charset="0"/>
                <a:cs typeface="Arial" panose="020B0604020202020204" pitchFamily="34" charset="0"/>
              </a:rPr>
              <a:t>0</a:t>
            </a:r>
            <a:r>
              <a:rPr lang="de-DE" dirty="0">
                <a:latin typeface="Arial" panose="020B0604020202020204" pitchFamily="34" charset="0"/>
                <a:cs typeface="Arial" panose="020B0604020202020204" pitchFamily="34" charset="0"/>
              </a:rPr>
              <a:t> = 1</a:t>
            </a:r>
          </a:p>
          <a:p>
            <a:pPr marL="0" indent="0" algn="ctr">
              <a:lnSpc>
                <a:spcPct val="160000"/>
              </a:lnSpc>
              <a:buNone/>
            </a:pPr>
            <a:r>
              <a:rPr lang="de-DE" dirty="0">
                <a:latin typeface="Arial" panose="020B0604020202020204" pitchFamily="34" charset="0"/>
                <a:cs typeface="Arial" panose="020B0604020202020204" pitchFamily="34" charset="0"/>
              </a:rPr>
              <a:t> </a:t>
            </a:r>
            <a:r>
              <a:rPr lang="de-DE" b="1" dirty="0">
                <a:latin typeface="Arial" panose="020B0604020202020204" pitchFamily="34" charset="0"/>
                <a:cs typeface="Arial" panose="020B0604020202020204" pitchFamily="34" charset="0"/>
              </a:rPr>
              <a:t>x</a:t>
            </a:r>
            <a:r>
              <a:rPr lang="de-DE" b="1" baseline="30000" dirty="0">
                <a:latin typeface="Arial" panose="020B0604020202020204" pitchFamily="34" charset="0"/>
                <a:cs typeface="Arial" panose="020B0604020202020204" pitchFamily="34" charset="0"/>
              </a:rPr>
              <a:t>1</a:t>
            </a:r>
            <a:r>
              <a:rPr lang="de-DE" b="1" dirty="0">
                <a:latin typeface="Arial" panose="020B0604020202020204" pitchFamily="34" charset="0"/>
                <a:cs typeface="Arial" panose="020B0604020202020204" pitchFamily="34" charset="0"/>
              </a:rPr>
              <a:t> = x</a:t>
            </a:r>
            <a:endParaRPr lang="de-DE" dirty="0">
              <a:latin typeface="Arial" panose="020B0604020202020204" pitchFamily="34" charset="0"/>
              <a:cs typeface="Arial" panose="020B0604020202020204" pitchFamily="34" charset="0"/>
            </a:endParaRPr>
          </a:p>
          <a:p>
            <a:pPr marL="0" indent="0">
              <a:lnSpc>
                <a:spcPct val="160000"/>
              </a:lnSpc>
              <a:buNone/>
            </a:pPr>
            <a:r>
              <a:rPr lang="de-DE" b="1" i="1" dirty="0">
                <a:latin typeface="Arial" panose="020B0604020202020204" pitchFamily="34" charset="0"/>
                <a:cs typeface="Arial" panose="020B0604020202020204" pitchFamily="34" charset="0"/>
              </a:rPr>
              <a:t>Erklärung</a:t>
            </a:r>
            <a:r>
              <a:rPr lang="de-DE" dirty="0">
                <a:latin typeface="Arial" panose="020B0604020202020204" pitchFamily="34" charset="0"/>
                <a:cs typeface="Arial" panose="020B0604020202020204" pitchFamily="34" charset="0"/>
              </a:rPr>
              <a:t>: </a:t>
            </a:r>
            <a:r>
              <a:rPr lang="de-DE" i="1" dirty="0">
                <a:latin typeface="Arial" panose="020B0604020202020204" pitchFamily="34" charset="0"/>
                <a:cs typeface="Arial" panose="020B0604020202020204" pitchFamily="34" charset="0"/>
              </a:rPr>
              <a:t>Hoch 1 kann man hinschreiben oder weglassen, es ist dasselbe!</a:t>
            </a:r>
            <a:endParaRPr lang="de-DE" dirty="0">
              <a:latin typeface="Arial" panose="020B0604020202020204" pitchFamily="34" charset="0"/>
              <a:cs typeface="Arial" panose="020B0604020202020204" pitchFamily="34" charset="0"/>
            </a:endParaRPr>
          </a:p>
          <a:p>
            <a:pPr marL="0" indent="0">
              <a:lnSpc>
                <a:spcPct val="160000"/>
              </a:lnSpc>
              <a:buNone/>
            </a:pPr>
            <a:r>
              <a:rPr lang="de-DE" dirty="0">
                <a:latin typeface="Arial" panose="020B0604020202020204" pitchFamily="34" charset="0"/>
                <a:cs typeface="Arial" panose="020B0604020202020204" pitchFamily="34" charset="0"/>
              </a:rPr>
              <a:t>Beispiele: 6</a:t>
            </a:r>
            <a:r>
              <a:rPr lang="de-DE" baseline="30000" dirty="0">
                <a:latin typeface="Arial" panose="020B0604020202020204" pitchFamily="34" charset="0"/>
                <a:cs typeface="Arial" panose="020B0604020202020204" pitchFamily="34" charset="0"/>
              </a:rPr>
              <a:t>1</a:t>
            </a:r>
            <a:r>
              <a:rPr lang="de-DE" dirty="0">
                <a:latin typeface="Arial" panose="020B0604020202020204" pitchFamily="34" charset="0"/>
                <a:cs typeface="Arial" panose="020B0604020202020204" pitchFamily="34" charset="0"/>
              </a:rPr>
              <a:t> = 6	(-4)</a:t>
            </a:r>
            <a:r>
              <a:rPr lang="de-DE" baseline="30000" dirty="0">
                <a:latin typeface="Arial" panose="020B0604020202020204" pitchFamily="34" charset="0"/>
                <a:cs typeface="Arial" panose="020B0604020202020204" pitchFamily="34" charset="0"/>
              </a:rPr>
              <a:t>1</a:t>
            </a:r>
            <a:r>
              <a:rPr lang="de-DE" dirty="0">
                <a:latin typeface="Arial" panose="020B0604020202020204" pitchFamily="34" charset="0"/>
                <a:cs typeface="Arial" panose="020B0604020202020204" pitchFamily="34" charset="0"/>
              </a:rPr>
              <a:t> = -4	(¾)</a:t>
            </a:r>
            <a:r>
              <a:rPr lang="de-DE" baseline="30000" dirty="0">
                <a:latin typeface="Arial" panose="020B0604020202020204" pitchFamily="34" charset="0"/>
                <a:cs typeface="Arial" panose="020B0604020202020204" pitchFamily="34" charset="0"/>
              </a:rPr>
              <a:t>1</a:t>
            </a:r>
            <a:r>
              <a:rPr lang="de-DE" dirty="0">
                <a:latin typeface="Arial" panose="020B0604020202020204" pitchFamily="34" charset="0"/>
                <a:cs typeface="Arial" panose="020B0604020202020204" pitchFamily="34" charset="0"/>
              </a:rPr>
              <a:t> = ¾	7.562.128</a:t>
            </a:r>
            <a:r>
              <a:rPr lang="de-DE" baseline="30000" dirty="0">
                <a:latin typeface="Arial" panose="020B0604020202020204" pitchFamily="34" charset="0"/>
                <a:cs typeface="Arial" panose="020B0604020202020204" pitchFamily="34" charset="0"/>
              </a:rPr>
              <a:t>1</a:t>
            </a:r>
            <a:r>
              <a:rPr lang="de-DE" dirty="0">
                <a:latin typeface="Arial" panose="020B0604020202020204" pitchFamily="34" charset="0"/>
                <a:cs typeface="Arial" panose="020B0604020202020204" pitchFamily="34" charset="0"/>
              </a:rPr>
              <a:t> = 7.562.128</a:t>
            </a:r>
          </a:p>
          <a:p>
            <a:pPr marL="0" indent="0">
              <a:lnSpc>
                <a:spcPct val="16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1535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DC0019-9ECF-F413-AC22-C5126A15872F}"/>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D2F7E1C6-DBC0-4E58-8913-914A927D56C1}"/>
              </a:ext>
            </a:extLst>
          </p:cNvPr>
          <p:cNvSpPr>
            <a:spLocks noGrp="1"/>
          </p:cNvSpPr>
          <p:nvPr>
            <p:ph idx="1"/>
          </p:nvPr>
        </p:nvSpPr>
        <p:spPr>
          <a:xfrm>
            <a:off x="838200" y="1181686"/>
            <a:ext cx="10515600" cy="4995277"/>
          </a:xfrm>
        </p:spPr>
        <p:txBody>
          <a:bodyPr>
            <a:normAutofit fontScale="92500" lnSpcReduction="10000"/>
          </a:bodyPr>
          <a:lstStyle/>
          <a:p>
            <a:pPr marL="0" indent="0">
              <a:lnSpc>
                <a:spcPct val="150000"/>
              </a:lnSpc>
              <a:buNone/>
            </a:pPr>
            <a:r>
              <a:rPr lang="de-DE" b="1" dirty="0">
                <a:latin typeface="Arial" panose="020B0604020202020204" pitchFamily="34" charset="0"/>
                <a:cs typeface="Arial" panose="020B0604020202020204" pitchFamily="34" charset="0"/>
              </a:rPr>
              <a:t>Potenzgesetze</a:t>
            </a:r>
          </a:p>
          <a:p>
            <a:pPr marL="0" indent="0">
              <a:lnSpc>
                <a:spcPct val="150000"/>
              </a:lnSpc>
              <a:buNone/>
            </a:pPr>
            <a:r>
              <a:rPr lang="de-DE" dirty="0"/>
              <a:t>Die Potenzgesetze umfassen sowohl die Gesetze, die man für Potenzen anwenden muss, als auch die Gesetze, die man für die Berechnung von Wurzeln anwenden muss. Wurzeln sind die Gegenoperation zu den Potenzen, so wie die Addition und Subtraktion Gegenoperationen sind oder die Multiplikation und Division.</a:t>
            </a:r>
          </a:p>
          <a:p>
            <a:pPr marL="0" indent="0">
              <a:lnSpc>
                <a:spcPct val="150000"/>
              </a:lnSpc>
              <a:buNone/>
            </a:pPr>
            <a:r>
              <a:rPr lang="de-DE" dirty="0"/>
              <a:t>Das werden jetzt eine Menge Buchstaben, lass dich davon nicht verwirren, ich erkläre dir jedes Gesetz weiter unten Schritt für Schritt.</a:t>
            </a:r>
          </a:p>
        </p:txBody>
      </p:sp>
    </p:spTree>
    <p:extLst>
      <p:ext uri="{BB962C8B-B14F-4D97-AF65-F5344CB8AC3E}">
        <p14:creationId xmlns:p14="http://schemas.microsoft.com/office/powerpoint/2010/main" val="3972975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2D22DB-20F0-6A17-071D-AC965A21760F}"/>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BB21DF9C-DF8C-90CF-BF75-2FDA4F77FC56}"/>
              </a:ext>
            </a:extLst>
          </p:cNvPr>
          <p:cNvSpPr>
            <a:spLocks noGrp="1"/>
          </p:cNvSpPr>
          <p:nvPr>
            <p:ph idx="1"/>
          </p:nvPr>
        </p:nvSpPr>
        <p:spPr>
          <a:xfrm>
            <a:off x="838200" y="1280160"/>
            <a:ext cx="10515600" cy="4896803"/>
          </a:xfrm>
        </p:spPr>
        <p:txBody>
          <a:bodyPr>
            <a:normAutofit fontScale="85000" lnSpcReduction="10000"/>
          </a:bodyPr>
          <a:lstStyle/>
          <a:p>
            <a:pPr marL="0" indent="0">
              <a:lnSpc>
                <a:spcPct val="160000"/>
              </a:lnSpc>
              <a:buNone/>
            </a:pPr>
            <a:r>
              <a:rPr lang="de-DE" sz="2400" b="1" dirty="0">
                <a:latin typeface="Arial" panose="020B0604020202020204" pitchFamily="34" charset="0"/>
                <a:cs typeface="Arial" panose="020B0604020202020204" pitchFamily="34" charset="0"/>
              </a:rPr>
              <a:t>Addition und Subtraktion von Potenzen</a:t>
            </a:r>
          </a:p>
          <a:p>
            <a:pPr marL="0" indent="0">
              <a:lnSpc>
                <a:spcPct val="160000"/>
              </a:lnSpc>
              <a:buNone/>
            </a:pPr>
            <a:r>
              <a:rPr lang="de-DE" sz="2400" dirty="0">
                <a:latin typeface="Arial" panose="020B0604020202020204" pitchFamily="34" charset="0"/>
                <a:cs typeface="Arial" panose="020B0604020202020204" pitchFamily="34" charset="0"/>
              </a:rPr>
              <a:t>Potenzen werden NUR DANN addiert oder subtrahiert, wenn Basis UND Exponent gleich sind!!! Weder an der Basis noch am Exponenten ändert sich hierbei etwas, sie werden nur zusammengezählt. So, wie man auch andere Variablen zusammenzählt:</a:t>
            </a:r>
          </a:p>
          <a:p>
            <a:pPr marL="0" indent="0" algn="ctr">
              <a:lnSpc>
                <a:spcPct val="160000"/>
              </a:lnSpc>
              <a:buNone/>
            </a:pP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2</a:t>
            </a:r>
            <a:endParaRPr lang="de-DE" sz="2400" dirty="0">
              <a:latin typeface="Arial" panose="020B0604020202020204" pitchFamily="34" charset="0"/>
              <a:cs typeface="Arial" panose="020B0604020202020204" pitchFamily="34" charset="0"/>
            </a:endParaRPr>
          </a:p>
          <a:p>
            <a:pPr marL="0" indent="0" algn="ctr">
              <a:lnSpc>
                <a:spcPct val="160000"/>
              </a:lnSpc>
              <a:buNone/>
            </a:pPr>
            <a:r>
              <a:rPr lang="de-DE" sz="2400" dirty="0">
                <a:latin typeface="Arial" panose="020B0604020202020204" pitchFamily="34" charset="0"/>
                <a:cs typeface="Arial" panose="020B0604020202020204" pitchFamily="34" charset="0"/>
              </a:rPr>
              <a:t>7x</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- 2x</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5x</a:t>
            </a:r>
            <a:r>
              <a:rPr lang="de-DE" sz="2400"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a:p>
            <a:pPr marL="0" indent="0">
              <a:lnSpc>
                <a:spcPct val="160000"/>
              </a:lnSpc>
              <a:buNone/>
            </a:pPr>
            <a:r>
              <a:rPr lang="de-DE" sz="2400" dirty="0">
                <a:latin typeface="Arial" panose="020B0604020202020204" pitchFamily="34" charset="0"/>
                <a:cs typeface="Arial" panose="020B0604020202020204" pitchFamily="34" charset="0"/>
              </a:rPr>
              <a:t>So etwas geht nicht:</a:t>
            </a:r>
          </a:p>
          <a:p>
            <a:pPr marL="0" indent="0" algn="ctr">
              <a:lnSpc>
                <a:spcPct val="160000"/>
              </a:lnSpc>
              <a:buNone/>
            </a:pP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3</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keine Lösung, bleibt so!</a:t>
            </a:r>
          </a:p>
        </p:txBody>
      </p:sp>
    </p:spTree>
    <p:extLst>
      <p:ext uri="{BB962C8B-B14F-4D97-AF65-F5344CB8AC3E}">
        <p14:creationId xmlns:p14="http://schemas.microsoft.com/office/powerpoint/2010/main" val="1087541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6716F6-B017-CA07-F72A-7FD44474A247}"/>
              </a:ext>
            </a:extLst>
          </p:cNvPr>
          <p:cNvSpPr>
            <a:spLocks noGrp="1"/>
          </p:cNvSpPr>
          <p:nvPr>
            <p:ph type="title"/>
          </p:nvPr>
        </p:nvSpPr>
        <p:spPr/>
        <p:txBody>
          <a:bodyPr>
            <a:normAutofit fontScale="90000"/>
          </a:bodyPr>
          <a:lstStyle/>
          <a:p>
            <a:r>
              <a:rPr lang="de-DE" b="1" dirty="0"/>
              <a:t>Potenz- und Wurzelgesetze</a:t>
            </a:r>
            <a:br>
              <a:rPr lang="de-DE" b="1" dirty="0"/>
            </a:br>
            <a:r>
              <a:rPr lang="de-DE" dirty="0"/>
              <a:t>Multiplikation von Potenzen</a:t>
            </a:r>
            <a:br>
              <a:rPr lang="de-DE" dirty="0"/>
            </a:br>
            <a:endParaRPr lang="de-DE" dirty="0"/>
          </a:p>
        </p:txBody>
      </p:sp>
      <p:sp>
        <p:nvSpPr>
          <p:cNvPr id="3" name="Inhaltsplatzhalter 2">
            <a:extLst>
              <a:ext uri="{FF2B5EF4-FFF2-40B4-BE49-F238E27FC236}">
                <a16:creationId xmlns:a16="http://schemas.microsoft.com/office/drawing/2014/main" id="{C5166A27-923A-FCC2-DF0C-20B1F9C7B3F7}"/>
              </a:ext>
            </a:extLst>
          </p:cNvPr>
          <p:cNvSpPr>
            <a:spLocks noGrp="1"/>
          </p:cNvSpPr>
          <p:nvPr>
            <p:ph idx="1"/>
          </p:nvPr>
        </p:nvSpPr>
        <p:spPr>
          <a:xfrm>
            <a:off x="838200" y="1378634"/>
            <a:ext cx="10515600" cy="4698609"/>
          </a:xfrm>
        </p:spPr>
        <p:txBody>
          <a:bodyPr>
            <a:normAutofit lnSpcReduction="10000"/>
          </a:bodyPr>
          <a:lstStyle/>
          <a:p>
            <a:pPr marL="0" indent="0">
              <a:lnSpc>
                <a:spcPct val="160000"/>
              </a:lnSpc>
              <a:buNone/>
            </a:pPr>
            <a:r>
              <a:rPr lang="de-DE" sz="2000" b="1" dirty="0">
                <a:solidFill>
                  <a:srgbClr val="C00000"/>
                </a:solidFill>
                <a:latin typeface="Arial" panose="020B0604020202020204" pitchFamily="34" charset="0"/>
                <a:cs typeface="Arial" panose="020B0604020202020204" pitchFamily="34" charset="0"/>
              </a:rPr>
              <a:t>1. Potenzgesetz</a:t>
            </a:r>
            <a:r>
              <a:rPr lang="de-DE" sz="2000" dirty="0">
                <a:solidFill>
                  <a:srgbClr val="C00000"/>
                </a:solidFill>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Multiplikation von Potenzen mit </a:t>
            </a:r>
            <a:r>
              <a:rPr lang="de-DE" sz="2000" b="1" dirty="0">
                <a:latin typeface="Arial" panose="020B0604020202020204" pitchFamily="34" charset="0"/>
                <a:cs typeface="Arial" panose="020B0604020202020204" pitchFamily="34" charset="0"/>
              </a:rPr>
              <a:t>gleicher Basis:	</a:t>
            </a:r>
            <a:r>
              <a:rPr lang="de-DE" sz="2000" dirty="0" err="1">
                <a:latin typeface="Arial" panose="020B0604020202020204" pitchFamily="34" charset="0"/>
                <a:cs typeface="Arial" panose="020B0604020202020204" pitchFamily="34" charset="0"/>
              </a:rPr>
              <a:t>a</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a:t>
            </a:r>
            <a:r>
              <a:rPr lang="de-DE" sz="2000" b="1" dirty="0">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a:t>
            </a:r>
            <a:r>
              <a:rPr lang="de-DE" sz="2000" dirty="0" err="1">
                <a:latin typeface="Arial" panose="020B0604020202020204" pitchFamily="34" charset="0"/>
                <a:cs typeface="Arial" panose="020B0604020202020204" pitchFamily="34" charset="0"/>
              </a:rPr>
              <a:t>a</a:t>
            </a:r>
            <a:r>
              <a:rPr lang="de-DE" sz="2000" baseline="30000" dirty="0" err="1">
                <a:latin typeface="Arial" panose="020B0604020202020204" pitchFamily="34" charset="0"/>
                <a:cs typeface="Arial" panose="020B0604020202020204" pitchFamily="34" charset="0"/>
              </a:rPr>
              <a:t>y</a:t>
            </a:r>
            <a:r>
              <a:rPr lang="de-DE" sz="2000" dirty="0">
                <a:latin typeface="Arial" panose="020B0604020202020204" pitchFamily="34" charset="0"/>
                <a:cs typeface="Arial" panose="020B0604020202020204" pitchFamily="34" charset="0"/>
              </a:rPr>
              <a:t> = </a:t>
            </a:r>
            <a:r>
              <a:rPr lang="de-DE" sz="2000" b="1" dirty="0" err="1">
                <a:latin typeface="Arial" panose="020B0604020202020204" pitchFamily="34" charset="0"/>
                <a:cs typeface="Arial" panose="020B0604020202020204" pitchFamily="34" charset="0"/>
              </a:rPr>
              <a:t>a</a:t>
            </a:r>
            <a:r>
              <a:rPr lang="de-DE" sz="2000" b="1" baseline="30000" dirty="0" err="1">
                <a:latin typeface="Arial" panose="020B0604020202020204" pitchFamily="34" charset="0"/>
                <a:cs typeface="Arial" panose="020B0604020202020204" pitchFamily="34" charset="0"/>
              </a:rPr>
              <a:t>x</a:t>
            </a:r>
            <a:r>
              <a:rPr lang="de-DE" sz="2000" baseline="30000" dirty="0" err="1">
                <a:latin typeface="Arial" panose="020B0604020202020204" pitchFamily="34" charset="0"/>
                <a:cs typeface="Arial" panose="020B0604020202020204" pitchFamily="34" charset="0"/>
              </a:rPr>
              <a:t>+</a:t>
            </a:r>
            <a:r>
              <a:rPr lang="de-DE" sz="2000" b="1" baseline="30000" dirty="0" err="1">
                <a:latin typeface="Arial" panose="020B0604020202020204" pitchFamily="34" charset="0"/>
                <a:cs typeface="Arial" panose="020B0604020202020204" pitchFamily="34" charset="0"/>
              </a:rPr>
              <a:t>y</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i="1" dirty="0">
                <a:latin typeface="Arial" panose="020B0604020202020204" pitchFamily="34" charset="0"/>
                <a:cs typeface="Arial" panose="020B0604020202020204" pitchFamily="34" charset="0"/>
              </a:rPr>
              <a:t>Was bedeutet das?</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dirty="0">
                <a:latin typeface="Arial" panose="020B0604020202020204" pitchFamily="34" charset="0"/>
                <a:cs typeface="Arial" panose="020B0604020202020204" pitchFamily="34" charset="0"/>
              </a:rPr>
              <a:t>Wenn man zwei Potenzen mit gleicher Basis (a) </a:t>
            </a:r>
            <a:r>
              <a:rPr lang="de-DE" sz="2000" b="1" dirty="0">
                <a:latin typeface="Arial" panose="020B0604020202020204" pitchFamily="34" charset="0"/>
                <a:cs typeface="Arial" panose="020B0604020202020204" pitchFamily="34" charset="0"/>
              </a:rPr>
              <a:t>multipliziert</a:t>
            </a:r>
            <a:r>
              <a:rPr lang="de-DE" sz="2000" dirty="0">
                <a:latin typeface="Arial" panose="020B0604020202020204" pitchFamily="34" charset="0"/>
                <a:cs typeface="Arial" panose="020B0604020202020204" pitchFamily="34" charset="0"/>
              </a:rPr>
              <a:t>,</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dann werden die Exponenten (x und y) </a:t>
            </a:r>
            <a:r>
              <a:rPr lang="de-DE" sz="2000" b="1" dirty="0">
                <a:latin typeface="Arial" panose="020B0604020202020204" pitchFamily="34" charset="0"/>
                <a:cs typeface="Arial" panose="020B0604020202020204" pitchFamily="34" charset="0"/>
              </a:rPr>
              <a:t>addiert</a:t>
            </a:r>
            <a:r>
              <a:rPr lang="de-DE" sz="2000" dirty="0">
                <a:latin typeface="Arial" panose="020B0604020202020204" pitchFamily="34" charset="0"/>
                <a:cs typeface="Arial" panose="020B0604020202020204" pitchFamily="34" charset="0"/>
              </a:rPr>
              <a:t>.</a:t>
            </a:r>
          </a:p>
          <a:p>
            <a:pPr marL="0" indent="0">
              <a:lnSpc>
                <a:spcPct val="160000"/>
              </a:lnSpc>
              <a:buNone/>
            </a:pPr>
            <a:r>
              <a:rPr lang="de-DE" sz="2000" b="1" dirty="0">
                <a:latin typeface="Arial" panose="020B0604020202020204" pitchFamily="34" charset="0"/>
                <a:cs typeface="Arial" panose="020B0604020202020204" pitchFamily="34" charset="0"/>
              </a:rPr>
              <a:t>Beispiele</a:t>
            </a:r>
            <a:r>
              <a:rPr lang="de-DE" sz="2000" dirty="0">
                <a:latin typeface="Arial" panose="020B0604020202020204" pitchFamily="34" charset="0"/>
                <a:cs typeface="Arial" panose="020B0604020202020204" pitchFamily="34" charset="0"/>
              </a:rPr>
              <a:t> zum ersten Potenzgesetz:		     5</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5</a:t>
            </a:r>
            <a:r>
              <a:rPr lang="de-DE" sz="2000" baseline="30000" dirty="0">
                <a:latin typeface="Arial" panose="020B0604020202020204" pitchFamily="34" charset="0"/>
                <a:cs typeface="Arial" panose="020B0604020202020204" pitchFamily="34" charset="0"/>
              </a:rPr>
              <a:t>3</a:t>
            </a:r>
            <a:r>
              <a:rPr lang="de-DE" sz="2000" dirty="0">
                <a:latin typeface="Arial" panose="020B0604020202020204" pitchFamily="34" charset="0"/>
                <a:cs typeface="Arial" panose="020B0604020202020204" pitchFamily="34" charset="0"/>
              </a:rPr>
              <a:t> = 5</a:t>
            </a:r>
            <a:r>
              <a:rPr lang="de-DE" sz="2000" baseline="30000" dirty="0">
                <a:latin typeface="Arial" panose="020B0604020202020204" pitchFamily="34" charset="0"/>
                <a:cs typeface="Arial" panose="020B0604020202020204" pitchFamily="34" charset="0"/>
              </a:rPr>
              <a:t>4+3</a:t>
            </a:r>
            <a:r>
              <a:rPr lang="de-DE" sz="2000" dirty="0">
                <a:latin typeface="Arial" panose="020B0604020202020204" pitchFamily="34" charset="0"/>
                <a:cs typeface="Arial" panose="020B0604020202020204" pitchFamily="34" charset="0"/>
              </a:rPr>
              <a:t>= 5</a:t>
            </a:r>
            <a:r>
              <a:rPr lang="de-DE" sz="2000" baseline="30000" dirty="0">
                <a:latin typeface="Arial" panose="020B0604020202020204" pitchFamily="34" charset="0"/>
                <a:cs typeface="Arial" panose="020B0604020202020204" pitchFamily="34" charset="0"/>
              </a:rPr>
              <a:t>7</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		x</a:t>
            </a:r>
            <a:r>
              <a:rPr lang="de-DE" sz="2000" baseline="30000" dirty="0">
                <a:latin typeface="Arial" panose="020B0604020202020204" pitchFamily="34" charset="0"/>
                <a:cs typeface="Arial" panose="020B0604020202020204" pitchFamily="34" charset="0"/>
              </a:rPr>
              <a:t>2</a:t>
            </a:r>
            <a:r>
              <a:rPr lang="de-DE" sz="2000" dirty="0">
                <a:latin typeface="Arial" panose="020B0604020202020204" pitchFamily="34" charset="0"/>
                <a:cs typeface="Arial" panose="020B0604020202020204" pitchFamily="34" charset="0"/>
              </a:rPr>
              <a:t> · x</a:t>
            </a:r>
            <a:r>
              <a:rPr lang="de-DE" sz="2000" baseline="30000" dirty="0">
                <a:latin typeface="Arial" panose="020B0604020202020204" pitchFamily="34" charset="0"/>
                <a:cs typeface="Arial" panose="020B0604020202020204" pitchFamily="34" charset="0"/>
              </a:rPr>
              <a:t>6</a:t>
            </a:r>
            <a:r>
              <a:rPr lang="de-DE" sz="2000" dirty="0">
                <a:latin typeface="Arial" panose="020B0604020202020204" pitchFamily="34" charset="0"/>
                <a:cs typeface="Arial" panose="020B0604020202020204" pitchFamily="34" charset="0"/>
              </a:rPr>
              <a:t> = x</a:t>
            </a:r>
            <a:r>
              <a:rPr lang="de-DE" sz="2000" baseline="30000" dirty="0">
                <a:latin typeface="Arial" panose="020B0604020202020204" pitchFamily="34" charset="0"/>
                <a:cs typeface="Arial" panose="020B0604020202020204" pitchFamily="34" charset="0"/>
              </a:rPr>
              <a:t>2+6</a:t>
            </a:r>
            <a:r>
              <a:rPr lang="de-DE" sz="2000" dirty="0">
                <a:latin typeface="Arial" panose="020B0604020202020204" pitchFamily="34" charset="0"/>
                <a:cs typeface="Arial" panose="020B0604020202020204" pitchFamily="34" charset="0"/>
              </a:rPr>
              <a:t> = x</a:t>
            </a:r>
            <a:r>
              <a:rPr lang="de-DE" sz="2000" baseline="30000" dirty="0">
                <a:latin typeface="Arial" panose="020B0604020202020204" pitchFamily="34" charset="0"/>
                <a:cs typeface="Arial" panose="020B0604020202020204" pitchFamily="34" charset="0"/>
              </a:rPr>
              <a:t>8</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	4</a:t>
            </a:r>
            <a:r>
              <a:rPr lang="de-DE" sz="2000" baseline="30000" dirty="0">
                <a:latin typeface="Arial" panose="020B0604020202020204" pitchFamily="34" charset="0"/>
                <a:cs typeface="Arial" panose="020B0604020202020204" pitchFamily="34" charset="0"/>
              </a:rPr>
              <a:t>6</a:t>
            </a:r>
            <a:r>
              <a:rPr lang="de-DE" sz="2000" dirty="0">
                <a:latin typeface="Arial" panose="020B0604020202020204" pitchFamily="34" charset="0"/>
                <a:cs typeface="Arial" panose="020B0604020202020204" pitchFamily="34" charset="0"/>
              </a:rPr>
              <a:t> · 4</a:t>
            </a:r>
            <a:r>
              <a:rPr lang="de-DE" sz="2000" baseline="30000" dirty="0">
                <a:latin typeface="Arial" panose="020B0604020202020204" pitchFamily="34" charset="0"/>
                <a:cs typeface="Arial" panose="020B0604020202020204" pitchFamily="34" charset="0"/>
              </a:rPr>
              <a:t>5</a:t>
            </a:r>
            <a:r>
              <a:rPr lang="de-DE" sz="2000" dirty="0">
                <a:latin typeface="Arial" panose="020B0604020202020204" pitchFamily="34" charset="0"/>
                <a:cs typeface="Arial" panose="020B0604020202020204" pitchFamily="34" charset="0"/>
              </a:rPr>
              <a:t> · 4</a:t>
            </a:r>
            <a:r>
              <a:rPr lang="de-DE" sz="2000" baseline="30000" dirty="0">
                <a:latin typeface="Arial" panose="020B0604020202020204" pitchFamily="34" charset="0"/>
                <a:cs typeface="Arial" panose="020B0604020202020204" pitchFamily="34" charset="0"/>
              </a:rPr>
              <a:t>3</a:t>
            </a:r>
            <a:r>
              <a:rPr lang="de-DE" sz="2000" dirty="0">
                <a:latin typeface="Arial" panose="020B0604020202020204" pitchFamily="34" charset="0"/>
                <a:cs typeface="Arial" panose="020B0604020202020204" pitchFamily="34" charset="0"/>
              </a:rPr>
              <a:t> = 4</a:t>
            </a:r>
            <a:r>
              <a:rPr lang="de-DE" sz="2000" baseline="30000" dirty="0">
                <a:latin typeface="Arial" panose="020B0604020202020204" pitchFamily="34" charset="0"/>
                <a:cs typeface="Arial" panose="020B0604020202020204" pitchFamily="34" charset="0"/>
              </a:rPr>
              <a:t>6+5+3</a:t>
            </a:r>
            <a:r>
              <a:rPr lang="de-DE" sz="2000" dirty="0">
                <a:latin typeface="Arial" panose="020B0604020202020204" pitchFamily="34" charset="0"/>
                <a:cs typeface="Arial" panose="020B0604020202020204" pitchFamily="34" charset="0"/>
              </a:rPr>
              <a:t> = 4</a:t>
            </a:r>
            <a:r>
              <a:rPr lang="de-DE" sz="2000" baseline="30000" dirty="0">
                <a:latin typeface="Arial" panose="020B0604020202020204" pitchFamily="34" charset="0"/>
                <a:cs typeface="Arial" panose="020B0604020202020204" pitchFamily="34" charset="0"/>
              </a:rPr>
              <a:t>14</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y</a:t>
            </a:r>
            <a:r>
              <a:rPr lang="de-DE" sz="2000" baseline="30000" dirty="0">
                <a:latin typeface="Arial" panose="020B0604020202020204" pitchFamily="34" charset="0"/>
                <a:cs typeface="Arial" panose="020B0604020202020204" pitchFamily="34" charset="0"/>
              </a:rPr>
              <a:t>0,5</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1,5</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6</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0,5+1,5+6</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8</a:t>
            </a:r>
            <a:endParaRPr lang="de-DE" sz="2000" dirty="0">
              <a:latin typeface="Arial" panose="020B0604020202020204" pitchFamily="34" charset="0"/>
              <a:cs typeface="Arial" panose="020B0604020202020204" pitchFamily="34" charset="0"/>
            </a:endParaRPr>
          </a:p>
          <a:p>
            <a:pPr marL="0" indent="0">
              <a:lnSpc>
                <a:spcPct val="160000"/>
              </a:lnSpc>
              <a:buNone/>
            </a:pPr>
            <a:endParaRPr lang="de-DE"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4136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FF11FE-2733-254D-DAAF-3C3F8AB4D341}"/>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B7C5F5CD-4FBD-60ED-FE6A-1D8E4352FB9C}"/>
              </a:ext>
            </a:extLst>
          </p:cNvPr>
          <p:cNvSpPr>
            <a:spLocks noGrp="1"/>
          </p:cNvSpPr>
          <p:nvPr>
            <p:ph idx="1"/>
          </p:nvPr>
        </p:nvSpPr>
        <p:spPr>
          <a:xfrm>
            <a:off x="838200" y="1209822"/>
            <a:ext cx="10515600" cy="5283053"/>
          </a:xfrm>
        </p:spPr>
        <p:txBody>
          <a:bodyPr>
            <a:normAutofit lnSpcReduction="10000"/>
          </a:bodyPr>
          <a:lstStyle/>
          <a:p>
            <a:pPr marL="0" indent="0">
              <a:lnSpc>
                <a:spcPct val="160000"/>
              </a:lnSpc>
              <a:buNone/>
            </a:pPr>
            <a:r>
              <a:rPr lang="de-DE" sz="2000" b="1" dirty="0">
                <a:solidFill>
                  <a:srgbClr val="C00000"/>
                </a:solidFill>
                <a:latin typeface="Arial" panose="020B0604020202020204" pitchFamily="34" charset="0"/>
                <a:cs typeface="Arial" panose="020B0604020202020204" pitchFamily="34" charset="0"/>
              </a:rPr>
              <a:t>2. Potenzgesetz</a:t>
            </a:r>
            <a:r>
              <a:rPr lang="de-DE" sz="2000" dirty="0">
                <a:solidFill>
                  <a:srgbClr val="C00000"/>
                </a:solidFill>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Multiplikation von Potenzen mit </a:t>
            </a:r>
            <a:r>
              <a:rPr lang="de-DE" sz="2000" b="1" dirty="0">
                <a:latin typeface="Arial" panose="020B0604020202020204" pitchFamily="34" charset="0"/>
                <a:cs typeface="Arial" panose="020B0604020202020204" pitchFamily="34" charset="0"/>
              </a:rPr>
              <a:t>gleichem Exponenten:			 			</a:t>
            </a:r>
            <a:r>
              <a:rPr lang="de-DE" sz="2000" dirty="0" err="1">
                <a:latin typeface="Arial" panose="020B0604020202020204" pitchFamily="34" charset="0"/>
                <a:cs typeface="Arial" panose="020B0604020202020204" pitchFamily="34" charset="0"/>
              </a:rPr>
              <a:t>a</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a:t>
            </a:r>
            <a:r>
              <a:rPr lang="de-DE" sz="2000" b="1" dirty="0">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a:t>
            </a:r>
            <a:r>
              <a:rPr lang="de-DE" sz="2000" dirty="0" err="1">
                <a:latin typeface="Arial" panose="020B0604020202020204" pitchFamily="34" charset="0"/>
                <a:cs typeface="Arial" panose="020B0604020202020204" pitchFamily="34" charset="0"/>
              </a:rPr>
              <a:t>b</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 </a:t>
            </a:r>
            <a:r>
              <a:rPr lang="de-DE" sz="2000" b="1" dirty="0">
                <a:latin typeface="Arial" panose="020B0604020202020204" pitchFamily="34" charset="0"/>
                <a:cs typeface="Arial" panose="020B0604020202020204" pitchFamily="34" charset="0"/>
              </a:rPr>
              <a:t>(a · b)</a:t>
            </a:r>
            <a:r>
              <a:rPr lang="de-DE" sz="2000" baseline="30000" dirty="0">
                <a:latin typeface="Arial" panose="020B0604020202020204" pitchFamily="34" charset="0"/>
                <a:cs typeface="Arial" panose="020B0604020202020204" pitchFamily="34" charset="0"/>
              </a:rPr>
              <a:t>x</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i="1" dirty="0">
                <a:latin typeface="Arial" panose="020B0604020202020204" pitchFamily="34" charset="0"/>
                <a:cs typeface="Arial" panose="020B0604020202020204" pitchFamily="34" charset="0"/>
              </a:rPr>
              <a:t>Was bedeutet das? </a:t>
            </a:r>
            <a:r>
              <a:rPr lang="de-DE" sz="2000" dirty="0">
                <a:latin typeface="Arial" panose="020B0604020202020204" pitchFamily="34" charset="0"/>
                <a:cs typeface="Arial" panose="020B0604020202020204" pitchFamily="34" charset="0"/>
              </a:rPr>
              <a:t>Wenn man zwei Potenzen mit unterschiedlicher Basis (a), aber gleichem Exponenten multipliziert, dann werden die Basiszahlen multipliziert, der Exponent aber bleibt unverändert.</a:t>
            </a:r>
          </a:p>
          <a:p>
            <a:pPr marL="0" indent="0">
              <a:lnSpc>
                <a:spcPct val="160000"/>
              </a:lnSpc>
              <a:buNone/>
            </a:pPr>
            <a:r>
              <a:rPr lang="de-DE" sz="2000" i="1" dirty="0">
                <a:latin typeface="Arial" panose="020B0604020202020204" pitchFamily="34" charset="0"/>
                <a:cs typeface="Arial" panose="020B0604020202020204" pitchFamily="34" charset="0"/>
              </a:rPr>
              <a:t>Warum muss man eine Klammer setzen?</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Weil sich der Exponent auf beide Zahlen bezieht! Ohne Klammer würde man nur die 2. Zahl potenzieren. </a:t>
            </a:r>
          </a:p>
          <a:p>
            <a:pPr marL="0" indent="0">
              <a:lnSpc>
                <a:spcPct val="160000"/>
              </a:lnSpc>
              <a:buNone/>
            </a:pPr>
            <a:r>
              <a:rPr lang="de-DE" sz="2000" b="1" dirty="0">
                <a:latin typeface="Arial" panose="020B0604020202020204" pitchFamily="34" charset="0"/>
                <a:cs typeface="Arial" panose="020B0604020202020204" pitchFamily="34" charset="0"/>
              </a:rPr>
              <a:t>Beispiele</a:t>
            </a:r>
            <a:r>
              <a:rPr lang="de-DE" sz="2000" dirty="0">
                <a:latin typeface="Arial" panose="020B0604020202020204" pitchFamily="34" charset="0"/>
                <a:cs typeface="Arial" panose="020B0604020202020204" pitchFamily="34" charset="0"/>
              </a:rPr>
              <a:t> zum zweiten Potenzgesetz:	5</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6</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(5 · 6)</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30</a:t>
            </a:r>
            <a:r>
              <a:rPr lang="de-DE" sz="2000" baseline="30000" dirty="0">
                <a:latin typeface="Arial" panose="020B0604020202020204" pitchFamily="34" charset="0"/>
                <a:cs typeface="Arial" panose="020B0604020202020204" pitchFamily="34" charset="0"/>
              </a:rPr>
              <a:t>4</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dirty="0">
                <a:latin typeface="Arial" panose="020B0604020202020204" pitchFamily="34" charset="0"/>
                <a:cs typeface="Arial" panose="020B0604020202020204" pitchFamily="34" charset="0"/>
              </a:rPr>
              <a:t>					x</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(x · y)</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xy</a:t>
            </a:r>
            <a:r>
              <a:rPr lang="de-DE" sz="2000" baseline="30000" dirty="0">
                <a:latin typeface="Arial" panose="020B0604020202020204" pitchFamily="34" charset="0"/>
                <a:cs typeface="Arial" panose="020B0604020202020204" pitchFamily="34" charset="0"/>
              </a:rPr>
              <a:t>4</a:t>
            </a: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8961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9A2DF0-D111-8ACE-6512-723755B4462D}"/>
              </a:ext>
            </a:extLst>
          </p:cNvPr>
          <p:cNvSpPr>
            <a:spLocks noGrp="1"/>
          </p:cNvSpPr>
          <p:nvPr>
            <p:ph type="title"/>
          </p:nvPr>
        </p:nvSpPr>
        <p:spPr/>
        <p:txBody>
          <a:bodyPr>
            <a:normAutofit/>
          </a:bodyPr>
          <a:lstStyle/>
          <a:p>
            <a:r>
              <a:rPr lang="de-DE" sz="4000" b="1" dirty="0"/>
              <a:t>Potenz- und Wurzelgesetze</a:t>
            </a:r>
            <a:br>
              <a:rPr lang="de-DE" sz="4000" b="1" dirty="0"/>
            </a:br>
            <a:r>
              <a:rPr lang="de-DE" sz="4000" dirty="0"/>
              <a:t>Division von Potenzen</a:t>
            </a:r>
          </a:p>
        </p:txBody>
      </p:sp>
      <p:sp>
        <p:nvSpPr>
          <p:cNvPr id="3" name="Inhaltsplatzhalter 2">
            <a:extLst>
              <a:ext uri="{FF2B5EF4-FFF2-40B4-BE49-F238E27FC236}">
                <a16:creationId xmlns:a16="http://schemas.microsoft.com/office/drawing/2014/main" id="{860D2DEC-6E8E-C6F1-977C-00F63985DE72}"/>
              </a:ext>
            </a:extLst>
          </p:cNvPr>
          <p:cNvSpPr>
            <a:spLocks noGrp="1"/>
          </p:cNvSpPr>
          <p:nvPr>
            <p:ph idx="1"/>
          </p:nvPr>
        </p:nvSpPr>
        <p:spPr>
          <a:xfrm>
            <a:off x="838200" y="1477114"/>
            <a:ext cx="10515600" cy="4967141"/>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Man kann </a:t>
            </a:r>
            <a:r>
              <a:rPr lang="de-DE" sz="2400" b="1" dirty="0">
                <a:solidFill>
                  <a:srgbClr val="C00000"/>
                </a:solidFill>
                <a:latin typeface="Arial" panose="020B0604020202020204" pitchFamily="34" charset="0"/>
                <a:cs typeface="Arial" panose="020B0604020202020204" pitchFamily="34" charset="0"/>
              </a:rPr>
              <a:t>beide Gesetze in einer Aufgabe</a:t>
            </a:r>
            <a:r>
              <a:rPr lang="de-DE" sz="2400" dirty="0">
                <a:solidFill>
                  <a:srgbClr val="C00000"/>
                </a:solidFill>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zusammen haben. </a:t>
            </a:r>
          </a:p>
          <a:p>
            <a:pPr marL="0" indent="0">
              <a:lnSpc>
                <a:spcPct val="150000"/>
              </a:lnSpc>
              <a:buNone/>
            </a:pPr>
            <a:r>
              <a:rPr lang="de-DE" sz="2400" dirty="0">
                <a:latin typeface="Arial" panose="020B0604020202020204" pitchFamily="34" charset="0"/>
                <a:cs typeface="Arial" panose="020B0604020202020204" pitchFamily="34" charset="0"/>
              </a:rPr>
              <a:t>Beispiel:	x</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6</a:t>
            </a:r>
            <a:r>
              <a:rPr lang="de-DE" sz="2400" b="1" dirty="0">
                <a:latin typeface="Arial" panose="020B0604020202020204" pitchFamily="34" charset="0"/>
                <a:cs typeface="Arial" panose="020B0604020202020204" pitchFamily="34" charset="0"/>
              </a:rPr>
              <a:t>· 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x · y</a:t>
            </a:r>
            <a:r>
              <a:rPr lang="de-DE" sz="2400" dirty="0">
                <a:latin typeface="Arial" panose="020B0604020202020204" pitchFamily="34" charset="0"/>
                <a:cs typeface="Arial" panose="020B0604020202020204" pitchFamily="34" charset="0"/>
              </a:rPr>
              <a:t>)</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xy</a:t>
            </a:r>
            <a:r>
              <a:rPr lang="de-DE" sz="2400" baseline="30000" dirty="0">
                <a:latin typeface="Arial" panose="020B0604020202020204" pitchFamily="34" charset="0"/>
                <a:cs typeface="Arial" panose="020B0604020202020204" pitchFamily="34" charset="0"/>
              </a:rPr>
              <a:t>6</a:t>
            </a: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i="1" dirty="0">
                <a:latin typeface="Arial" panose="020B0604020202020204" pitchFamily="34" charset="0"/>
                <a:cs typeface="Arial" panose="020B0604020202020204" pitchFamily="34" charset="0"/>
              </a:rPr>
              <a:t>Die beiden ersten Variablen der Aufgabe haben die gleiche Basis (x), hier wendet man das 1. Potenzgesetz an. </a:t>
            </a:r>
          </a:p>
          <a:p>
            <a:pPr marL="0" indent="0">
              <a:lnSpc>
                <a:spcPct val="150000"/>
              </a:lnSpc>
              <a:buNone/>
            </a:pPr>
            <a:r>
              <a:rPr lang="de-DE" sz="2400" i="1" dirty="0">
                <a:latin typeface="Arial" panose="020B0604020202020204" pitchFamily="34" charset="0"/>
                <a:cs typeface="Arial" panose="020B0604020202020204" pitchFamily="34" charset="0"/>
              </a:rPr>
              <a:t>Dann haben wir unterschiedliche Basis (x und y), </a:t>
            </a:r>
          </a:p>
          <a:p>
            <a:pPr marL="0" indent="0">
              <a:lnSpc>
                <a:spcPct val="150000"/>
              </a:lnSpc>
              <a:buNone/>
            </a:pPr>
            <a:r>
              <a:rPr lang="de-DE" sz="2400" i="1" dirty="0">
                <a:latin typeface="Arial" panose="020B0604020202020204" pitchFamily="34" charset="0"/>
                <a:cs typeface="Arial" panose="020B0604020202020204" pitchFamily="34" charset="0"/>
              </a:rPr>
              <a:t>aber gleichen Exponenten (6). </a:t>
            </a:r>
          </a:p>
          <a:p>
            <a:pPr marL="0" indent="0">
              <a:lnSpc>
                <a:spcPct val="150000"/>
              </a:lnSpc>
              <a:buNone/>
            </a:pPr>
            <a:r>
              <a:rPr lang="de-DE" sz="2400" i="1" dirty="0">
                <a:latin typeface="Arial" panose="020B0604020202020204" pitchFamily="34" charset="0"/>
                <a:cs typeface="Arial" panose="020B0604020202020204" pitchFamily="34" charset="0"/>
              </a:rPr>
              <a:t>Hier kommt das 2. Potenzgesetz zur Anwendung.</a:t>
            </a:r>
            <a:endParaRPr lang="de-DE" sz="2400" dirty="0">
              <a:latin typeface="Arial" panose="020B0604020202020204" pitchFamily="34" charset="0"/>
              <a:cs typeface="Arial" panose="020B0604020202020204" pitchFamily="34" charset="0"/>
            </a:endParaRPr>
          </a:p>
          <a:p>
            <a:pPr marL="0" indent="0">
              <a:lnSpc>
                <a:spcPct val="150000"/>
              </a:lnSpc>
              <a:buNone/>
            </a:pP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35050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7A10BA-A486-6F12-7849-E71CDC293539}"/>
              </a:ext>
            </a:extLst>
          </p:cNvPr>
          <p:cNvSpPr>
            <a:spLocks noGrp="1"/>
          </p:cNvSpPr>
          <p:nvPr>
            <p:ph type="title"/>
          </p:nvPr>
        </p:nvSpPr>
        <p:spPr>
          <a:xfrm>
            <a:off x="838200" y="575175"/>
            <a:ext cx="10515600" cy="1325563"/>
          </a:xfrm>
        </p:spPr>
        <p:txBody>
          <a:bodyPr>
            <a:normAutofit fontScale="90000"/>
          </a:bodyPr>
          <a:lstStyle/>
          <a:p>
            <a:br>
              <a:rPr lang="de-DE" b="1" dirty="0"/>
            </a:br>
            <a:r>
              <a:rPr lang="de-DE" b="1" dirty="0"/>
              <a:t>Potenz- und Wurzelgesetze</a:t>
            </a:r>
            <a:br>
              <a:rPr lang="de-DE" b="1" dirty="0"/>
            </a:br>
            <a:r>
              <a:rPr lang="de-DE" dirty="0"/>
              <a:t>Division von Potenzen</a:t>
            </a:r>
            <a:br>
              <a:rPr lang="de-DE" dirty="0"/>
            </a:br>
            <a:br>
              <a:rPr lang="de-DE" b="1" dirty="0"/>
            </a:br>
            <a:endParaRPr lang="de-DE" dirty="0"/>
          </a:p>
        </p:txBody>
      </p:sp>
      <p:sp>
        <p:nvSpPr>
          <p:cNvPr id="3" name="Inhaltsplatzhalter 2">
            <a:extLst>
              <a:ext uri="{FF2B5EF4-FFF2-40B4-BE49-F238E27FC236}">
                <a16:creationId xmlns:a16="http://schemas.microsoft.com/office/drawing/2014/main" id="{CD237B52-4AAC-0089-AA99-5452AEB36F07}"/>
              </a:ext>
            </a:extLst>
          </p:cNvPr>
          <p:cNvSpPr>
            <a:spLocks noGrp="1"/>
          </p:cNvSpPr>
          <p:nvPr>
            <p:ph idx="1"/>
          </p:nvPr>
        </p:nvSpPr>
        <p:spPr>
          <a:xfrm>
            <a:off x="838200" y="1491175"/>
            <a:ext cx="10515600" cy="4939006"/>
          </a:xfrm>
        </p:spPr>
        <p:txBody>
          <a:bodyPr>
            <a:normAutofit fontScale="92500" lnSpcReduction="20000"/>
          </a:bodyPr>
          <a:lstStyle/>
          <a:p>
            <a:pPr marL="0" indent="0">
              <a:lnSpc>
                <a:spcPct val="150000"/>
              </a:lnSpc>
              <a:buNone/>
            </a:pPr>
            <a:r>
              <a:rPr lang="de-DE" sz="2400" b="1" dirty="0">
                <a:solidFill>
                  <a:srgbClr val="C00000"/>
                </a:solidFill>
                <a:latin typeface="Arial" panose="020B0604020202020204" pitchFamily="34" charset="0"/>
                <a:cs typeface="Arial" panose="020B0604020202020204" pitchFamily="34" charset="0"/>
              </a:rPr>
              <a:t>3. Potenzgesetz</a:t>
            </a:r>
            <a:r>
              <a:rPr lang="de-DE" sz="2400" dirty="0">
                <a:solidFill>
                  <a:srgbClr val="C00000"/>
                </a:solidFill>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Division von Potenzen mit </a:t>
            </a:r>
            <a:r>
              <a:rPr lang="de-DE" sz="2400" b="1" dirty="0">
                <a:latin typeface="Arial" panose="020B0604020202020204" pitchFamily="34" charset="0"/>
                <a:cs typeface="Arial" panose="020B0604020202020204" pitchFamily="34" charset="0"/>
              </a:rPr>
              <a:t>gleicher Basis</a:t>
            </a:r>
            <a:endParaRPr lang="de-DE" sz="2400" dirty="0">
              <a:latin typeface="Arial" panose="020B0604020202020204" pitchFamily="34" charset="0"/>
              <a:cs typeface="Arial" panose="020B0604020202020204" pitchFamily="34" charset="0"/>
            </a:endParaRPr>
          </a:p>
          <a:p>
            <a:pPr marL="0" indent="0" algn="ctr">
              <a:lnSpc>
                <a:spcPct val="150000"/>
              </a:lnSpc>
              <a:buNone/>
            </a:pPr>
            <a:r>
              <a:rPr lang="de-DE" sz="2400" dirty="0" err="1">
                <a:latin typeface="Arial" panose="020B0604020202020204" pitchFamily="34" charset="0"/>
                <a:cs typeface="Arial" panose="020B0604020202020204" pitchFamily="34" charset="0"/>
              </a:rPr>
              <a:t>a</a:t>
            </a:r>
            <a:r>
              <a:rPr lang="de-DE" sz="2400" baseline="30000" dirty="0" err="1">
                <a:latin typeface="Arial" panose="020B0604020202020204" pitchFamily="34" charset="0"/>
                <a:cs typeface="Arial" panose="020B0604020202020204" pitchFamily="34" charset="0"/>
              </a:rPr>
              <a:t>x</a:t>
            </a:r>
            <a:r>
              <a:rPr lang="de-DE" sz="2400" dirty="0">
                <a:latin typeface="Arial" panose="020B0604020202020204" pitchFamily="34" charset="0"/>
                <a:cs typeface="Arial" panose="020B0604020202020204" pitchFamily="34" charset="0"/>
              </a:rPr>
              <a:t> </a:t>
            </a:r>
            <a:r>
              <a:rPr lang="de-DE" sz="2400" b="1" dirty="0">
                <a:latin typeface="Arial" panose="020B0604020202020204" pitchFamily="34" charset="0"/>
                <a:cs typeface="Arial" panose="020B0604020202020204" pitchFamily="34" charset="0"/>
              </a:rPr>
              <a:t>:</a:t>
            </a:r>
            <a:r>
              <a:rPr lang="de-DE" sz="2400" dirty="0">
                <a:latin typeface="Arial" panose="020B0604020202020204" pitchFamily="34" charset="0"/>
                <a:cs typeface="Arial" panose="020B0604020202020204" pitchFamily="34" charset="0"/>
              </a:rPr>
              <a:t> </a:t>
            </a:r>
            <a:r>
              <a:rPr lang="de-DE" sz="2400" dirty="0" err="1">
                <a:latin typeface="Arial" panose="020B0604020202020204" pitchFamily="34" charset="0"/>
                <a:cs typeface="Arial" panose="020B0604020202020204" pitchFamily="34" charset="0"/>
              </a:rPr>
              <a:t>a</a:t>
            </a:r>
            <a:r>
              <a:rPr lang="de-DE" sz="2400" baseline="30000" dirty="0" err="1">
                <a:latin typeface="Arial" panose="020B0604020202020204" pitchFamily="34" charset="0"/>
                <a:cs typeface="Arial" panose="020B0604020202020204" pitchFamily="34" charset="0"/>
              </a:rPr>
              <a:t>y</a:t>
            </a:r>
            <a:r>
              <a:rPr lang="de-DE" sz="2400" dirty="0">
                <a:latin typeface="Arial" panose="020B0604020202020204" pitchFamily="34" charset="0"/>
                <a:cs typeface="Arial" panose="020B0604020202020204" pitchFamily="34" charset="0"/>
              </a:rPr>
              <a:t> = </a:t>
            </a:r>
            <a:r>
              <a:rPr lang="de-DE" sz="2400" dirty="0" err="1">
                <a:latin typeface="Arial" panose="020B0604020202020204" pitchFamily="34" charset="0"/>
                <a:cs typeface="Arial" panose="020B0604020202020204" pitchFamily="34" charset="0"/>
              </a:rPr>
              <a:t>a</a:t>
            </a:r>
            <a:r>
              <a:rPr lang="de-DE" sz="2400" b="1" baseline="30000" dirty="0" err="1">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a:t>
            </a:r>
            <a:r>
              <a:rPr lang="de-DE" sz="2400" b="1" baseline="30000" dirty="0">
                <a:latin typeface="Arial" panose="020B0604020202020204" pitchFamily="34" charset="0"/>
                <a:cs typeface="Arial" panose="020B0604020202020204" pitchFamily="34" charset="0"/>
              </a:rPr>
              <a:t>y</a:t>
            </a: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i="1" dirty="0">
                <a:latin typeface="Arial" panose="020B0604020202020204" pitchFamily="34" charset="0"/>
                <a:cs typeface="Arial" panose="020B0604020202020204" pitchFamily="34" charset="0"/>
              </a:rPr>
              <a:t>Was bedeutet das?	</a:t>
            </a:r>
            <a:r>
              <a:rPr lang="de-DE" sz="2400" dirty="0">
                <a:latin typeface="Arial" panose="020B0604020202020204" pitchFamily="34" charset="0"/>
                <a:cs typeface="Arial" panose="020B0604020202020204" pitchFamily="34" charset="0"/>
              </a:rPr>
              <a:t>Wenn man zwei Potenzen mit gleicher Basis (a) </a:t>
            </a:r>
            <a:r>
              <a:rPr lang="de-DE" sz="2400" b="1" dirty="0">
                <a:latin typeface="Arial" panose="020B0604020202020204" pitchFamily="34" charset="0"/>
                <a:cs typeface="Arial" panose="020B0604020202020204" pitchFamily="34" charset="0"/>
              </a:rPr>
              <a:t>dividiert</a:t>
            </a:r>
            <a:r>
              <a:rPr lang="de-DE" sz="2400" dirty="0">
                <a:latin typeface="Arial" panose="020B0604020202020204" pitchFamily="34" charset="0"/>
                <a:cs typeface="Arial" panose="020B0604020202020204" pitchFamily="34" charset="0"/>
              </a:rPr>
              <a:t>,</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dann werden die Exponenten (x und y) </a:t>
            </a:r>
            <a:r>
              <a:rPr lang="de-DE" sz="2400" b="1" dirty="0">
                <a:latin typeface="Arial" panose="020B0604020202020204" pitchFamily="34" charset="0"/>
                <a:cs typeface="Arial" panose="020B0604020202020204" pitchFamily="34" charset="0"/>
              </a:rPr>
              <a:t>subtrahiert</a:t>
            </a:r>
            <a:r>
              <a:rPr lang="de-DE" sz="2400" dirty="0">
                <a:latin typeface="Arial" panose="020B0604020202020204" pitchFamily="34" charset="0"/>
                <a:cs typeface="Arial" panose="020B0604020202020204" pitchFamily="34" charset="0"/>
              </a:rPr>
              <a:t>.</a:t>
            </a:r>
          </a:p>
          <a:p>
            <a:pPr marL="0" indent="0">
              <a:lnSpc>
                <a:spcPct val="150000"/>
              </a:lnSpc>
              <a:buNone/>
            </a:pPr>
            <a:r>
              <a:rPr lang="de-DE" sz="2400" b="1" dirty="0">
                <a:latin typeface="Arial" panose="020B0604020202020204" pitchFamily="34" charset="0"/>
                <a:cs typeface="Arial" panose="020B0604020202020204" pitchFamily="34" charset="0"/>
              </a:rPr>
              <a:t>Beispiele</a:t>
            </a:r>
            <a:r>
              <a:rPr lang="de-DE" sz="2400" dirty="0">
                <a:latin typeface="Arial" panose="020B0604020202020204" pitchFamily="34" charset="0"/>
                <a:cs typeface="Arial" panose="020B0604020202020204" pitchFamily="34" charset="0"/>
              </a:rPr>
              <a:t> zum dritten Potenzgesetz:</a:t>
            </a:r>
          </a:p>
          <a:p>
            <a:pPr marL="0" indent="0" algn="ctr">
              <a:lnSpc>
                <a:spcPct val="150000"/>
              </a:lnSpc>
              <a:buNone/>
            </a:pPr>
            <a:r>
              <a:rPr lang="de-DE" sz="2400" dirty="0">
                <a:latin typeface="Arial" panose="020B0604020202020204" pitchFamily="34" charset="0"/>
                <a:cs typeface="Arial" panose="020B0604020202020204" pitchFamily="34" charset="0"/>
              </a:rPr>
              <a:t>5</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5</a:t>
            </a:r>
            <a:r>
              <a:rPr lang="de-DE" sz="2400" baseline="30000" dirty="0">
                <a:latin typeface="Arial" panose="020B0604020202020204" pitchFamily="34" charset="0"/>
                <a:cs typeface="Arial" panose="020B0604020202020204" pitchFamily="34" charset="0"/>
              </a:rPr>
              <a:t>3</a:t>
            </a:r>
            <a:r>
              <a:rPr lang="de-DE" sz="2400" dirty="0">
                <a:latin typeface="Arial" panose="020B0604020202020204" pitchFamily="34" charset="0"/>
                <a:cs typeface="Arial" panose="020B0604020202020204" pitchFamily="34" charset="0"/>
              </a:rPr>
              <a:t> = 5</a:t>
            </a:r>
            <a:r>
              <a:rPr lang="de-DE" sz="2400" baseline="30000" dirty="0">
                <a:latin typeface="Arial" panose="020B0604020202020204" pitchFamily="34" charset="0"/>
                <a:cs typeface="Arial" panose="020B0604020202020204" pitchFamily="34" charset="0"/>
              </a:rPr>
              <a:t>4-3</a:t>
            </a:r>
            <a:r>
              <a:rPr lang="de-DE" sz="2400" dirty="0">
                <a:latin typeface="Arial" panose="020B0604020202020204" pitchFamily="34" charset="0"/>
                <a:cs typeface="Arial" panose="020B0604020202020204" pitchFamily="34" charset="0"/>
              </a:rPr>
              <a:t>= 5</a:t>
            </a:r>
            <a:r>
              <a:rPr lang="de-DE" sz="2400" baseline="30000" dirty="0">
                <a:latin typeface="Arial" panose="020B0604020202020204" pitchFamily="34" charset="0"/>
                <a:cs typeface="Arial" panose="020B0604020202020204" pitchFamily="34" charset="0"/>
              </a:rPr>
              <a:t>1 </a:t>
            </a:r>
            <a:r>
              <a:rPr lang="de-DE" sz="2400" dirty="0">
                <a:latin typeface="Arial" panose="020B0604020202020204" pitchFamily="34" charset="0"/>
                <a:cs typeface="Arial" panose="020B0604020202020204" pitchFamily="34" charset="0"/>
              </a:rPr>
              <a:t>= 5</a:t>
            </a:r>
          </a:p>
          <a:p>
            <a:pPr marL="0" indent="0" algn="ctr">
              <a:lnSpc>
                <a:spcPct val="150000"/>
              </a:lnSpc>
              <a:buNone/>
            </a:pP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2-6</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a:p>
            <a:pPr marL="0" indent="0" algn="ctr">
              <a:lnSpc>
                <a:spcPct val="150000"/>
              </a:lnSpc>
              <a:buNone/>
            </a:pPr>
            <a:r>
              <a:rPr lang="de-DE" sz="2400" dirty="0">
                <a:latin typeface="Arial" panose="020B0604020202020204" pitchFamily="34" charset="0"/>
                <a:cs typeface="Arial" panose="020B0604020202020204" pitchFamily="34" charset="0"/>
              </a:rPr>
              <a:t>4</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4</a:t>
            </a:r>
            <a:r>
              <a:rPr lang="de-DE" sz="2400" baseline="30000" dirty="0">
                <a:latin typeface="Arial" panose="020B0604020202020204" pitchFamily="34" charset="0"/>
                <a:cs typeface="Arial" panose="020B0604020202020204" pitchFamily="34" charset="0"/>
              </a:rPr>
              <a:t>5</a:t>
            </a:r>
            <a:r>
              <a:rPr lang="de-DE" sz="2400" dirty="0">
                <a:latin typeface="Arial" panose="020B0604020202020204" pitchFamily="34" charset="0"/>
                <a:cs typeface="Arial" panose="020B0604020202020204" pitchFamily="34" charset="0"/>
              </a:rPr>
              <a:t> · 4</a:t>
            </a:r>
            <a:r>
              <a:rPr lang="de-DE" sz="2400" baseline="30000" dirty="0">
                <a:latin typeface="Arial" panose="020B0604020202020204" pitchFamily="34" charset="0"/>
                <a:cs typeface="Arial" panose="020B0604020202020204" pitchFamily="34" charset="0"/>
              </a:rPr>
              <a:t>3</a:t>
            </a:r>
            <a:r>
              <a:rPr lang="de-DE" sz="2400" dirty="0">
                <a:latin typeface="Arial" panose="020B0604020202020204" pitchFamily="34" charset="0"/>
                <a:cs typeface="Arial" panose="020B0604020202020204" pitchFamily="34" charset="0"/>
              </a:rPr>
              <a:t> = 4</a:t>
            </a:r>
            <a:r>
              <a:rPr lang="de-DE" sz="2400" baseline="30000" dirty="0">
                <a:latin typeface="Arial" panose="020B0604020202020204" pitchFamily="34" charset="0"/>
                <a:cs typeface="Arial" panose="020B0604020202020204" pitchFamily="34" charset="0"/>
              </a:rPr>
              <a:t>6-5+3</a:t>
            </a:r>
            <a:r>
              <a:rPr lang="de-DE" sz="2400" dirty="0">
                <a:latin typeface="Arial" panose="020B0604020202020204" pitchFamily="34" charset="0"/>
                <a:cs typeface="Arial" panose="020B0604020202020204" pitchFamily="34" charset="0"/>
              </a:rPr>
              <a:t> = 4</a:t>
            </a:r>
            <a:r>
              <a:rPr lang="de-DE" sz="2400"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a:p>
            <a:pPr marL="0" indent="0" algn="ctr">
              <a:lnSpc>
                <a:spcPct val="150000"/>
              </a:lnSpc>
              <a:buNone/>
            </a:pPr>
            <a:r>
              <a:rPr lang="de-DE" sz="2400" dirty="0">
                <a:latin typeface="Arial" panose="020B0604020202020204" pitchFamily="34" charset="0"/>
                <a:cs typeface="Arial" panose="020B0604020202020204" pitchFamily="34" charset="0"/>
              </a:rPr>
              <a:t>y</a:t>
            </a:r>
            <a:r>
              <a:rPr lang="de-DE" sz="2400" baseline="30000" dirty="0">
                <a:latin typeface="Arial" panose="020B0604020202020204" pitchFamily="34" charset="0"/>
                <a:cs typeface="Arial" panose="020B0604020202020204" pitchFamily="34" charset="0"/>
              </a:rPr>
              <a:t>8,5</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1,5</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8,5+1,5-6</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217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B2FEFB-90A6-8F31-1874-55F0446DABBC}"/>
              </a:ext>
            </a:extLst>
          </p:cNvPr>
          <p:cNvSpPr>
            <a:spLocks noGrp="1"/>
          </p:cNvSpPr>
          <p:nvPr>
            <p:ph type="title"/>
          </p:nvPr>
        </p:nvSpPr>
        <p:spPr/>
        <p:txBody>
          <a:bodyPr/>
          <a:lstStyle/>
          <a:p>
            <a:r>
              <a:rPr lang="de-DE" dirty="0"/>
              <a:t>Rechnen mit Variablen (Buchstaben)</a:t>
            </a:r>
            <a:br>
              <a:rPr lang="de-DE" dirty="0"/>
            </a:br>
            <a:endParaRPr lang="de-DE" dirty="0"/>
          </a:p>
        </p:txBody>
      </p:sp>
      <p:sp>
        <p:nvSpPr>
          <p:cNvPr id="3" name="Inhaltsplatzhalter 2">
            <a:extLst>
              <a:ext uri="{FF2B5EF4-FFF2-40B4-BE49-F238E27FC236}">
                <a16:creationId xmlns:a16="http://schemas.microsoft.com/office/drawing/2014/main" id="{57ABCAB6-2569-9F16-A081-D6FA6CFC8BD1}"/>
              </a:ext>
            </a:extLst>
          </p:cNvPr>
          <p:cNvSpPr>
            <a:spLocks noGrp="1"/>
          </p:cNvSpPr>
          <p:nvPr>
            <p:ph idx="1"/>
          </p:nvPr>
        </p:nvSpPr>
        <p:spPr>
          <a:xfrm>
            <a:off x="838200" y="1097280"/>
            <a:ext cx="10515600" cy="5079683"/>
          </a:xfrm>
        </p:spPr>
        <p:txBody>
          <a:bodyPr>
            <a:normAutofit/>
          </a:bodyPr>
          <a:lstStyle/>
          <a:p>
            <a:pPr marL="0" indent="0" algn="ctr">
              <a:buNone/>
            </a:pPr>
            <a:r>
              <a:rPr lang="de-DE" sz="1800" dirty="0">
                <a:latin typeface="Arial" panose="020B0604020202020204" pitchFamily="34" charset="0"/>
                <a:cs typeface="Arial" panose="020B0604020202020204" pitchFamily="34" charset="0"/>
              </a:rPr>
              <a:t>Man kann Variablen meist wie Zahlen behandeln. </a:t>
            </a:r>
          </a:p>
          <a:p>
            <a:pPr marL="0" indent="0" algn="ctr">
              <a:buNone/>
            </a:pPr>
            <a:r>
              <a:rPr lang="de-DE" sz="1800" dirty="0">
                <a:latin typeface="Arial" panose="020B0604020202020204" pitchFamily="34" charset="0"/>
                <a:cs typeface="Arial" panose="020B0604020202020204" pitchFamily="34" charset="0"/>
              </a:rPr>
              <a:t>Für sie gibt es Regeln wie für andere Rechnungen auch.</a:t>
            </a:r>
          </a:p>
          <a:p>
            <a:pPr marL="0" indent="0" algn="ctr">
              <a:buNone/>
            </a:pPr>
            <a:r>
              <a:rPr lang="de-DE" sz="1800" dirty="0">
                <a:latin typeface="Arial" panose="020B0604020202020204" pitchFamily="34" charset="0"/>
                <a:cs typeface="Arial" panose="020B0604020202020204" pitchFamily="34" charset="0"/>
              </a:rPr>
              <a:t>Die wichtigste Regel zuerst:</a:t>
            </a:r>
          </a:p>
          <a:p>
            <a:pPr marL="0" indent="0" algn="ctr">
              <a:buNone/>
            </a:pPr>
            <a:r>
              <a:rPr lang="de-DE" sz="1800" b="1" dirty="0">
                <a:latin typeface="Arial" panose="020B0604020202020204" pitchFamily="34" charset="0"/>
                <a:cs typeface="Arial" panose="020B0604020202020204" pitchFamily="34" charset="0"/>
              </a:rPr>
              <a:t>Gleiche Variablen in einer Rechnung stehen IMMER für dieselbe Zahl. </a:t>
            </a:r>
            <a:endParaRPr lang="de-DE" sz="1800" dirty="0">
              <a:latin typeface="Arial" panose="020B0604020202020204" pitchFamily="34" charset="0"/>
              <a:cs typeface="Arial" panose="020B0604020202020204" pitchFamily="34" charset="0"/>
            </a:endParaRPr>
          </a:p>
          <a:p>
            <a:pPr marL="0" indent="0" algn="ctr">
              <a:buNone/>
            </a:pPr>
            <a:r>
              <a:rPr lang="de-DE" sz="1800" b="1" dirty="0">
                <a:latin typeface="Arial" panose="020B0604020202020204" pitchFamily="34" charset="0"/>
                <a:cs typeface="Arial" panose="020B0604020202020204" pitchFamily="34" charset="0"/>
              </a:rPr>
              <a:t>Unterschiedliche Zahlen in einer Rechnung erhalten IMMER unterschiedliche Variablen.</a:t>
            </a:r>
            <a:endParaRPr lang="de-DE" sz="1800" dirty="0">
              <a:latin typeface="Arial" panose="020B0604020202020204" pitchFamily="34" charset="0"/>
              <a:cs typeface="Arial" panose="020B0604020202020204" pitchFamily="34" charset="0"/>
            </a:endParaRPr>
          </a:p>
          <a:p>
            <a:pPr marL="0" indent="0" algn="ctr">
              <a:buNone/>
            </a:pPr>
            <a:r>
              <a:rPr lang="de-DE" sz="1800" dirty="0">
                <a:latin typeface="Arial" panose="020B0604020202020204" pitchFamily="34" charset="0"/>
                <a:cs typeface="Arial" panose="020B0604020202020204" pitchFamily="34" charset="0"/>
              </a:rPr>
              <a:t>Aus dieser Regel ergibt sich, dass man unterschiedliche Buchstaben NICHT verrechnen darf.</a:t>
            </a:r>
            <a:br>
              <a:rPr lang="de-DE" sz="1800" dirty="0">
                <a:latin typeface="Arial" panose="020B0604020202020204" pitchFamily="34" charset="0"/>
                <a:cs typeface="Arial" panose="020B0604020202020204" pitchFamily="34" charset="0"/>
              </a:rPr>
            </a:br>
            <a:endParaRPr lang="de-DE" sz="1800" dirty="0">
              <a:latin typeface="Arial" panose="020B0604020202020204" pitchFamily="34" charset="0"/>
              <a:cs typeface="Arial" panose="020B0604020202020204" pitchFamily="34" charset="0"/>
            </a:endParaRPr>
          </a:p>
          <a:p>
            <a:pPr marL="0" indent="0" algn="ctr">
              <a:buNone/>
            </a:pPr>
            <a:r>
              <a:rPr lang="de-DE" sz="1800" b="1" dirty="0">
                <a:solidFill>
                  <a:srgbClr val="FF0000"/>
                </a:solidFill>
                <a:latin typeface="Arial" panose="020B0604020202020204" pitchFamily="34" charset="0"/>
                <a:cs typeface="Arial" panose="020B0604020202020204" pitchFamily="34" charset="0"/>
              </a:rPr>
              <a:t>Addition &amp; Subtraktion von Variablen</a:t>
            </a:r>
          </a:p>
          <a:p>
            <a:pPr marL="0" indent="0" algn="ctr">
              <a:buNone/>
            </a:pPr>
            <a:r>
              <a:rPr lang="de-DE" sz="1800" dirty="0">
                <a:latin typeface="Arial" panose="020B0604020202020204" pitchFamily="34" charset="0"/>
                <a:cs typeface="Arial" panose="020B0604020202020204" pitchFamily="34" charset="0"/>
              </a:rPr>
              <a:t>Gleiche Variablen kann man zusammenzählen oder voneinander abziehen:</a:t>
            </a:r>
          </a:p>
          <a:p>
            <a:pPr marL="0" indent="0" algn="ctr">
              <a:buNone/>
            </a:pPr>
            <a:r>
              <a:rPr lang="de-DE" sz="1800" dirty="0">
                <a:latin typeface="Arial" panose="020B0604020202020204" pitchFamily="34" charset="0"/>
                <a:cs typeface="Arial" panose="020B0604020202020204" pitchFamily="34" charset="0"/>
              </a:rPr>
              <a:t>5x + 3x = 8x</a:t>
            </a:r>
          </a:p>
          <a:p>
            <a:pPr marL="0" indent="0" algn="ctr">
              <a:buNone/>
            </a:pPr>
            <a:r>
              <a:rPr lang="de-DE" sz="1800" dirty="0">
                <a:latin typeface="Arial" panose="020B0604020202020204" pitchFamily="34" charset="0"/>
                <a:cs typeface="Arial" panose="020B0604020202020204" pitchFamily="34" charset="0"/>
              </a:rPr>
              <a:t>5x - 3x = 2x</a:t>
            </a:r>
          </a:p>
          <a:p>
            <a:pPr marL="0" indent="0" algn="ctr">
              <a:buNone/>
            </a:pPr>
            <a:r>
              <a:rPr lang="de-DE" sz="1800" dirty="0">
                <a:latin typeface="Arial" panose="020B0604020202020204" pitchFamily="34" charset="0"/>
                <a:cs typeface="Arial" panose="020B0604020202020204" pitchFamily="34" charset="0"/>
              </a:rPr>
              <a:t>Mit unterschiedlichen Variablen geht das nicht:</a:t>
            </a:r>
          </a:p>
          <a:p>
            <a:pPr marL="0" indent="0" algn="ctr">
              <a:buNone/>
            </a:pPr>
            <a:r>
              <a:rPr lang="de-DE" sz="1800" dirty="0">
                <a:latin typeface="Arial" panose="020B0604020202020204" pitchFamily="34" charset="0"/>
                <a:cs typeface="Arial" panose="020B0604020202020204" pitchFamily="34" charset="0"/>
              </a:rPr>
              <a:t>5x + 3y = 5x + 3y</a:t>
            </a:r>
          </a:p>
        </p:txBody>
      </p:sp>
    </p:spTree>
    <p:extLst>
      <p:ext uri="{BB962C8B-B14F-4D97-AF65-F5344CB8AC3E}">
        <p14:creationId xmlns:p14="http://schemas.microsoft.com/office/powerpoint/2010/main" val="15805980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645927-2AB9-60A8-E8C4-2FC27D94E9AD}"/>
              </a:ext>
            </a:extLst>
          </p:cNvPr>
          <p:cNvSpPr>
            <a:spLocks noGrp="1"/>
          </p:cNvSpPr>
          <p:nvPr>
            <p:ph type="title"/>
          </p:nvPr>
        </p:nvSpPr>
        <p:spPr>
          <a:xfrm>
            <a:off x="838200" y="322921"/>
            <a:ext cx="10515600" cy="1325563"/>
          </a:xfrm>
        </p:spPr>
        <p:txBody>
          <a:bodyPr>
            <a:normAutofit fontScale="90000"/>
          </a:bodyPr>
          <a:lstStyle/>
          <a:p>
            <a:br>
              <a:rPr lang="de-DE" b="1" dirty="0"/>
            </a:br>
            <a:r>
              <a:rPr lang="de-DE" b="1" dirty="0"/>
              <a:t>Potenz- und Wurzelgesetze</a:t>
            </a:r>
            <a:br>
              <a:rPr lang="de-DE" b="1" dirty="0"/>
            </a:br>
            <a:r>
              <a:rPr lang="de-DE" dirty="0"/>
              <a:t>Division von Potenzen</a:t>
            </a:r>
            <a:br>
              <a:rPr lang="de-DE" b="1" dirty="0"/>
            </a:br>
            <a:endParaRPr lang="de-DE" dirty="0"/>
          </a:p>
        </p:txBody>
      </p:sp>
      <p:sp>
        <p:nvSpPr>
          <p:cNvPr id="3" name="Inhaltsplatzhalter 2">
            <a:extLst>
              <a:ext uri="{FF2B5EF4-FFF2-40B4-BE49-F238E27FC236}">
                <a16:creationId xmlns:a16="http://schemas.microsoft.com/office/drawing/2014/main" id="{E00B8C58-CB66-48B3-159A-EE06BF6F24E2}"/>
              </a:ext>
            </a:extLst>
          </p:cNvPr>
          <p:cNvSpPr>
            <a:spLocks noGrp="1"/>
          </p:cNvSpPr>
          <p:nvPr>
            <p:ph idx="1"/>
          </p:nvPr>
        </p:nvSpPr>
        <p:spPr>
          <a:xfrm>
            <a:off x="838200" y="1448335"/>
            <a:ext cx="10515600" cy="5311189"/>
          </a:xfrm>
        </p:spPr>
        <p:txBody>
          <a:bodyPr>
            <a:normAutofit/>
          </a:bodyPr>
          <a:lstStyle/>
          <a:p>
            <a:pPr marL="0" indent="0">
              <a:lnSpc>
                <a:spcPct val="160000"/>
              </a:lnSpc>
              <a:buNone/>
            </a:pPr>
            <a:r>
              <a:rPr lang="de-DE" sz="2000" b="1" dirty="0">
                <a:solidFill>
                  <a:srgbClr val="C00000"/>
                </a:solidFill>
                <a:latin typeface="Arial" panose="020B0604020202020204" pitchFamily="34" charset="0"/>
                <a:cs typeface="Arial" panose="020B0604020202020204" pitchFamily="34" charset="0"/>
              </a:rPr>
              <a:t>4. Potenzgesetz</a:t>
            </a:r>
            <a:r>
              <a:rPr lang="de-DE" sz="2000" dirty="0">
                <a:solidFill>
                  <a:srgbClr val="C00000"/>
                </a:solidFill>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Division von Potenzen mit </a:t>
            </a:r>
            <a:r>
              <a:rPr lang="de-DE" sz="2000" b="1" dirty="0">
                <a:latin typeface="Arial" panose="020B0604020202020204" pitchFamily="34" charset="0"/>
                <a:cs typeface="Arial" panose="020B0604020202020204" pitchFamily="34" charset="0"/>
              </a:rPr>
              <a:t>gleichem Exponenten</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err="1">
                <a:latin typeface="Arial" panose="020B0604020202020204" pitchFamily="34" charset="0"/>
                <a:cs typeface="Arial" panose="020B0604020202020204" pitchFamily="34" charset="0"/>
              </a:rPr>
              <a:t>a</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a:t>
            </a:r>
            <a:r>
              <a:rPr lang="de-DE" sz="2000" b="1" dirty="0">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a:t>
            </a:r>
            <a:r>
              <a:rPr lang="de-DE" sz="2000" dirty="0" err="1">
                <a:latin typeface="Arial" panose="020B0604020202020204" pitchFamily="34" charset="0"/>
                <a:cs typeface="Arial" panose="020B0604020202020204" pitchFamily="34" charset="0"/>
              </a:rPr>
              <a:t>b</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 </a:t>
            </a:r>
            <a:r>
              <a:rPr lang="de-DE" sz="2000" b="1" dirty="0">
                <a:latin typeface="Arial" panose="020B0604020202020204" pitchFamily="34" charset="0"/>
                <a:cs typeface="Arial" panose="020B0604020202020204" pitchFamily="34" charset="0"/>
              </a:rPr>
              <a:t>(a : b)</a:t>
            </a:r>
            <a:r>
              <a:rPr lang="de-DE" sz="2000" baseline="30000" dirty="0">
                <a:latin typeface="Arial" panose="020B0604020202020204" pitchFamily="34" charset="0"/>
                <a:cs typeface="Arial" panose="020B0604020202020204" pitchFamily="34" charset="0"/>
              </a:rPr>
              <a:t>x</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i="1" dirty="0">
                <a:latin typeface="Arial" panose="020B0604020202020204" pitchFamily="34" charset="0"/>
                <a:cs typeface="Arial" panose="020B0604020202020204" pitchFamily="34" charset="0"/>
              </a:rPr>
              <a:t>Was bedeutet das?	</a:t>
            </a:r>
            <a:r>
              <a:rPr lang="de-DE" sz="2000" dirty="0">
                <a:latin typeface="Arial" panose="020B0604020202020204" pitchFamily="34" charset="0"/>
                <a:cs typeface="Arial" panose="020B0604020202020204" pitchFamily="34" charset="0"/>
              </a:rPr>
              <a:t>Wenn man zwei Potenzen mit unterschiedlicher Basis (a), aber gleichem Exponenten dividiert, dann werden die Basiszahlen dividiert, der Exponent aber bleibt unverändert.</a:t>
            </a:r>
          </a:p>
          <a:p>
            <a:pPr marL="0" indent="0">
              <a:lnSpc>
                <a:spcPct val="160000"/>
              </a:lnSpc>
              <a:buNone/>
            </a:pPr>
            <a:r>
              <a:rPr lang="de-DE" sz="2000" i="1" dirty="0">
                <a:latin typeface="Arial" panose="020B0604020202020204" pitchFamily="34" charset="0"/>
                <a:cs typeface="Arial" panose="020B0604020202020204" pitchFamily="34" charset="0"/>
              </a:rPr>
              <a:t>Warum muss man eine Klammer setzen?</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Weil sich der Exponent auf beide Zahlen bezieht! Ohne Klammer würde man nur die 2. Zahl potenzieren. </a:t>
            </a:r>
            <a:r>
              <a:rPr lang="de-DE" sz="2000" b="1" dirty="0">
                <a:latin typeface="Arial" panose="020B0604020202020204" pitchFamily="34" charset="0"/>
                <a:cs typeface="Arial" panose="020B0604020202020204" pitchFamily="34" charset="0"/>
              </a:rPr>
              <a:t>Beispiele</a:t>
            </a:r>
            <a:r>
              <a:rPr lang="de-DE" sz="2000" dirty="0">
                <a:latin typeface="Arial" panose="020B0604020202020204" pitchFamily="34" charset="0"/>
                <a:cs typeface="Arial" panose="020B0604020202020204" pitchFamily="34" charset="0"/>
              </a:rPr>
              <a:t> zum vierten Potenzgesetz:	12</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6</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(12 : 6)</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2</a:t>
            </a:r>
            <a:r>
              <a:rPr lang="de-DE" sz="2000" baseline="30000" dirty="0">
                <a:latin typeface="Arial" panose="020B0604020202020204" pitchFamily="34" charset="0"/>
                <a:cs typeface="Arial" panose="020B0604020202020204" pitchFamily="34" charset="0"/>
              </a:rPr>
              <a:t>4</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					      x</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(x : y)</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a:t>
            </a:r>
            <a:r>
              <a:rPr lang="de-DE" sz="2000" baseline="30000" dirty="0">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a:t>
            </a:r>
            <a:r>
              <a:rPr lang="de-DE" sz="2000" baseline="-25000" dirty="0">
                <a:latin typeface="Arial" panose="020B0604020202020204" pitchFamily="34" charset="0"/>
                <a:cs typeface="Arial" panose="020B0604020202020204" pitchFamily="34" charset="0"/>
              </a:rPr>
              <a:t>y</a:t>
            </a:r>
            <a:r>
              <a:rPr lang="de-DE" sz="2000" dirty="0">
                <a:latin typeface="Arial" panose="020B0604020202020204" pitchFamily="34" charset="0"/>
                <a:cs typeface="Arial" panose="020B0604020202020204" pitchFamily="34" charset="0"/>
              </a:rPr>
              <a:t>)</a:t>
            </a:r>
            <a:r>
              <a:rPr lang="de-DE" sz="2000" baseline="30000" dirty="0">
                <a:latin typeface="Arial" panose="020B0604020202020204" pitchFamily="34" charset="0"/>
                <a:cs typeface="Arial" panose="020B0604020202020204" pitchFamily="34" charset="0"/>
              </a:rPr>
              <a:t>4</a:t>
            </a: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2512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468F94-9A8E-DB79-9D36-20B450C10212}"/>
              </a:ext>
            </a:extLst>
          </p:cNvPr>
          <p:cNvSpPr>
            <a:spLocks noGrp="1"/>
          </p:cNvSpPr>
          <p:nvPr>
            <p:ph type="title"/>
          </p:nvPr>
        </p:nvSpPr>
        <p:spPr/>
        <p:txBody>
          <a:bodyPr>
            <a:normAutofit fontScale="90000"/>
          </a:bodyPr>
          <a:lstStyle/>
          <a:p>
            <a:br>
              <a:rPr lang="de-DE" b="1" dirty="0"/>
            </a:br>
            <a:br>
              <a:rPr lang="de-DE" b="1" dirty="0"/>
            </a:br>
            <a:r>
              <a:rPr lang="de-DE" b="1" dirty="0"/>
              <a:t>Potenz- und Wurzelgesetze</a:t>
            </a:r>
            <a:br>
              <a:rPr lang="de-DE" b="1" dirty="0"/>
            </a:br>
            <a:r>
              <a:rPr lang="de-DE" dirty="0"/>
              <a:t>Division von Potenzen</a:t>
            </a:r>
            <a:br>
              <a:rPr lang="de-DE" b="1" dirty="0"/>
            </a:br>
            <a:br>
              <a:rPr lang="de-DE" b="1" dirty="0"/>
            </a:br>
            <a:endParaRPr lang="de-DE" dirty="0"/>
          </a:p>
        </p:txBody>
      </p:sp>
      <p:sp>
        <p:nvSpPr>
          <p:cNvPr id="3" name="Inhaltsplatzhalter 2">
            <a:extLst>
              <a:ext uri="{FF2B5EF4-FFF2-40B4-BE49-F238E27FC236}">
                <a16:creationId xmlns:a16="http://schemas.microsoft.com/office/drawing/2014/main" id="{41FD6DA3-8414-E27E-1A0A-681C25A884FF}"/>
              </a:ext>
            </a:extLst>
          </p:cNvPr>
          <p:cNvSpPr>
            <a:spLocks noGrp="1"/>
          </p:cNvSpPr>
          <p:nvPr>
            <p:ph idx="1"/>
          </p:nvPr>
        </p:nvSpPr>
        <p:spPr>
          <a:xfrm>
            <a:off x="838200" y="1828800"/>
            <a:ext cx="10515600" cy="4348163"/>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Man kann </a:t>
            </a:r>
            <a:r>
              <a:rPr lang="de-DE" sz="2400" b="1" dirty="0">
                <a:latin typeface="Arial" panose="020B0604020202020204" pitchFamily="34" charset="0"/>
                <a:cs typeface="Arial" panose="020B0604020202020204" pitchFamily="34" charset="0"/>
              </a:rPr>
              <a:t>beide Gesetze in einer Aufgabe</a:t>
            </a:r>
            <a:r>
              <a:rPr lang="de-DE" sz="2400" dirty="0">
                <a:latin typeface="Arial" panose="020B0604020202020204" pitchFamily="34" charset="0"/>
                <a:cs typeface="Arial" panose="020B0604020202020204" pitchFamily="34" charset="0"/>
              </a:rPr>
              <a:t> zusammen haben. Beispiel:</a:t>
            </a:r>
          </a:p>
          <a:p>
            <a:pPr marL="0" indent="0" algn="ctr">
              <a:lnSpc>
                <a:spcPct val="150000"/>
              </a:lnSpc>
              <a:buNone/>
            </a:pP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8</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x : y</a:t>
            </a:r>
            <a:r>
              <a:rPr lang="de-DE" sz="2400" dirty="0">
                <a:latin typeface="Arial" panose="020B0604020202020204" pitchFamily="34" charset="0"/>
                <a:cs typeface="Arial" panose="020B0604020202020204" pitchFamily="34" charset="0"/>
              </a:rPr>
              <a:t>)</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 (</a:t>
            </a:r>
            <a:r>
              <a:rPr lang="de-DE" sz="2400" baseline="30000" dirty="0">
                <a:latin typeface="Arial" panose="020B0604020202020204" pitchFamily="34" charset="0"/>
                <a:cs typeface="Arial" panose="020B0604020202020204" pitchFamily="34" charset="0"/>
              </a:rPr>
              <a:t>x</a:t>
            </a:r>
            <a:r>
              <a:rPr lang="de-DE" sz="2400" dirty="0">
                <a:latin typeface="Arial" panose="020B0604020202020204" pitchFamily="34" charset="0"/>
                <a:cs typeface="Arial" panose="020B0604020202020204" pitchFamily="34" charset="0"/>
              </a:rPr>
              <a:t>/</a:t>
            </a:r>
            <a:r>
              <a:rPr lang="de-DE" sz="2400" baseline="-25000" dirty="0">
                <a:latin typeface="Arial" panose="020B0604020202020204" pitchFamily="34" charset="0"/>
                <a:cs typeface="Arial" panose="020B0604020202020204" pitchFamily="34" charset="0"/>
              </a:rPr>
              <a:t>y</a:t>
            </a:r>
            <a:r>
              <a:rPr lang="de-DE" sz="2400" dirty="0">
                <a:latin typeface="Arial" panose="020B0604020202020204" pitchFamily="34" charset="0"/>
                <a:cs typeface="Arial" panose="020B0604020202020204" pitchFamily="34" charset="0"/>
              </a:rPr>
              <a:t>)</a:t>
            </a:r>
            <a:r>
              <a:rPr lang="de-DE" sz="2400" baseline="30000" dirty="0">
                <a:latin typeface="Arial" panose="020B0604020202020204" pitchFamily="34" charset="0"/>
                <a:cs typeface="Arial" panose="020B0604020202020204" pitchFamily="34" charset="0"/>
              </a:rPr>
              <a:t>6</a:t>
            </a: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i="1" dirty="0">
                <a:latin typeface="Arial" panose="020B0604020202020204" pitchFamily="34" charset="0"/>
                <a:cs typeface="Arial" panose="020B0604020202020204" pitchFamily="34" charset="0"/>
              </a:rPr>
              <a:t>Erklärung: Die beiden ersten Variablen der Aufgabe haben die gleiche Basis (x), hier wendet man das 3. Potenzgesetz an. Dann haben wir unterschiedliche Basis (x und y), aber gleichen Exponenten (6). Hier kommt das 4. Potenzgesetz zur Anwendung.</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89986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F924C7-75ED-347D-7076-2A443814BF7D}"/>
              </a:ext>
            </a:extLst>
          </p:cNvPr>
          <p:cNvSpPr>
            <a:spLocks noGrp="1"/>
          </p:cNvSpPr>
          <p:nvPr>
            <p:ph type="title"/>
          </p:nvPr>
        </p:nvSpPr>
        <p:spPr/>
        <p:txBody>
          <a:bodyPr>
            <a:normAutofit fontScale="90000"/>
          </a:bodyPr>
          <a:lstStyle/>
          <a:p>
            <a:br>
              <a:rPr lang="de-DE" b="1" dirty="0"/>
            </a:br>
            <a:r>
              <a:rPr lang="de-DE" b="1" dirty="0"/>
              <a:t>Potenz- und Wurzelgesetze</a:t>
            </a:r>
            <a:br>
              <a:rPr lang="de-DE" b="1" dirty="0"/>
            </a:br>
            <a:r>
              <a:rPr lang="de-DE" dirty="0"/>
              <a:t>Potenzieren von Potenzen</a:t>
            </a:r>
            <a:br>
              <a:rPr lang="de-DE" dirty="0"/>
            </a:br>
            <a:endParaRPr lang="de-DE" dirty="0"/>
          </a:p>
        </p:txBody>
      </p:sp>
      <p:sp>
        <p:nvSpPr>
          <p:cNvPr id="3" name="Inhaltsplatzhalter 2">
            <a:extLst>
              <a:ext uri="{FF2B5EF4-FFF2-40B4-BE49-F238E27FC236}">
                <a16:creationId xmlns:a16="http://schemas.microsoft.com/office/drawing/2014/main" id="{C71AEA0C-1134-9E73-6D38-09568F1811B3}"/>
              </a:ext>
            </a:extLst>
          </p:cNvPr>
          <p:cNvSpPr>
            <a:spLocks noGrp="1"/>
          </p:cNvSpPr>
          <p:nvPr>
            <p:ph idx="1"/>
          </p:nvPr>
        </p:nvSpPr>
        <p:spPr>
          <a:xfrm>
            <a:off x="908538" y="1690688"/>
            <a:ext cx="10515600" cy="4351338"/>
          </a:xfrm>
        </p:spPr>
        <p:txBody>
          <a:bodyPr/>
          <a:lstStyle/>
          <a:p>
            <a:pPr marL="0" indent="0">
              <a:lnSpc>
                <a:spcPct val="150000"/>
              </a:lnSpc>
              <a:buNone/>
            </a:pPr>
            <a:r>
              <a:rPr lang="de-DE" b="1" dirty="0">
                <a:latin typeface="Arial" panose="020B0604020202020204" pitchFamily="34" charset="0"/>
                <a:cs typeface="Arial" panose="020B0604020202020204" pitchFamily="34" charset="0"/>
              </a:rPr>
              <a:t>Potenzen werden potenziert, indem man die Exponenten multipliziert:</a:t>
            </a:r>
          </a:p>
          <a:p>
            <a:pPr marL="0" indent="0">
              <a:lnSpc>
                <a:spcPct val="150000"/>
              </a:lnSpc>
              <a:buNone/>
            </a:pPr>
            <a:r>
              <a:rPr lang="de-DE" b="1" dirty="0">
                <a:latin typeface="Arial" panose="020B0604020202020204" pitchFamily="34" charset="0"/>
                <a:cs typeface="Arial" panose="020B0604020202020204" pitchFamily="34" charset="0"/>
              </a:rPr>
              <a:t>Beispiele</a:t>
            </a:r>
            <a:r>
              <a:rPr lang="de-DE" dirty="0">
                <a:latin typeface="Arial" panose="020B0604020202020204" pitchFamily="34" charset="0"/>
                <a:cs typeface="Arial" panose="020B0604020202020204" pitchFamily="34" charset="0"/>
              </a:rPr>
              <a:t> zur Potenzierung von Potenzen:</a:t>
            </a:r>
          </a:p>
        </p:txBody>
      </p:sp>
      <p:pic>
        <p:nvPicPr>
          <p:cNvPr id="5127" name="Picture 7">
            <a:extLst>
              <a:ext uri="{FF2B5EF4-FFF2-40B4-BE49-F238E27FC236}">
                <a16:creationId xmlns:a16="http://schemas.microsoft.com/office/drawing/2014/main" id="{B0DCC9BE-8C10-D229-E3BC-D317E5E6D8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1725" y="2454678"/>
            <a:ext cx="2581180" cy="735038"/>
          </a:xfrm>
          <a:prstGeom prst="rect">
            <a:avLst/>
          </a:prstGeom>
          <a:noFill/>
          <a:extLst>
            <a:ext uri="{909E8E84-426E-40DD-AFC4-6F175D3DCCD1}">
              <a14:hiddenFill xmlns:a14="http://schemas.microsoft.com/office/drawing/2010/main">
                <a:solidFill>
                  <a:srgbClr val="FFFFFF"/>
                </a:solidFill>
              </a14:hiddenFill>
            </a:ext>
          </a:extLst>
        </p:spPr>
      </p:pic>
      <p:pic>
        <p:nvPicPr>
          <p:cNvPr id="5131" name="Picture 11">
            <a:extLst>
              <a:ext uri="{FF2B5EF4-FFF2-40B4-BE49-F238E27FC236}">
                <a16:creationId xmlns:a16="http://schemas.microsoft.com/office/drawing/2014/main" id="{4FC0C233-852F-1204-7DB7-8BDAADEA1E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3581" y="3658445"/>
            <a:ext cx="2563209" cy="735038"/>
          </a:xfrm>
          <a:prstGeom prst="rect">
            <a:avLst/>
          </a:prstGeom>
          <a:noFill/>
          <a:extLst>
            <a:ext uri="{909E8E84-426E-40DD-AFC4-6F175D3DCCD1}">
              <a14:hiddenFill xmlns:a14="http://schemas.microsoft.com/office/drawing/2010/main">
                <a:solidFill>
                  <a:srgbClr val="FFFFFF"/>
                </a:solidFill>
              </a14:hiddenFill>
            </a:ext>
          </a:extLst>
        </p:spPr>
      </p:pic>
      <p:pic>
        <p:nvPicPr>
          <p:cNvPr id="5133" name="Picture 13">
            <a:extLst>
              <a:ext uri="{FF2B5EF4-FFF2-40B4-BE49-F238E27FC236}">
                <a16:creationId xmlns:a16="http://schemas.microsoft.com/office/drawing/2014/main" id="{2CE620A6-C5FC-5C00-00E9-3783859F2F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1694" y="4515279"/>
            <a:ext cx="3786981" cy="695568"/>
          </a:xfrm>
          <a:prstGeom prst="rect">
            <a:avLst/>
          </a:prstGeom>
          <a:noFill/>
          <a:extLst>
            <a:ext uri="{909E8E84-426E-40DD-AFC4-6F175D3DCCD1}">
              <a14:hiddenFill xmlns:a14="http://schemas.microsoft.com/office/drawing/2010/main">
                <a:solidFill>
                  <a:srgbClr val="FFFFFF"/>
                </a:solidFill>
              </a14:hiddenFill>
            </a:ext>
          </a:extLst>
        </p:spPr>
      </p:pic>
      <p:pic>
        <p:nvPicPr>
          <p:cNvPr id="5135" name="Picture 15">
            <a:extLst>
              <a:ext uri="{FF2B5EF4-FFF2-40B4-BE49-F238E27FC236}">
                <a16:creationId xmlns:a16="http://schemas.microsoft.com/office/drawing/2014/main" id="{A24199AC-0A78-DD13-6549-A4B787C2AC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66338" y="5420610"/>
            <a:ext cx="5564536" cy="695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08244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DDFCD4-C53E-727B-552E-D0615F636797}"/>
              </a:ext>
            </a:extLst>
          </p:cNvPr>
          <p:cNvSpPr>
            <a:spLocks noGrp="1"/>
          </p:cNvSpPr>
          <p:nvPr>
            <p:ph type="title"/>
          </p:nvPr>
        </p:nvSpPr>
        <p:spPr>
          <a:xfrm>
            <a:off x="838200" y="365126"/>
            <a:ext cx="10515600" cy="788426"/>
          </a:xfrm>
        </p:spPr>
        <p:txBody>
          <a:bodyPr/>
          <a:lstStyle/>
          <a:p>
            <a:r>
              <a:rPr lang="de-DE" b="1" dirty="0"/>
              <a:t>Terme und Gleichungen</a:t>
            </a:r>
          </a:p>
        </p:txBody>
      </p:sp>
      <p:sp>
        <p:nvSpPr>
          <p:cNvPr id="3" name="Inhaltsplatzhalter 2">
            <a:extLst>
              <a:ext uri="{FF2B5EF4-FFF2-40B4-BE49-F238E27FC236}">
                <a16:creationId xmlns:a16="http://schemas.microsoft.com/office/drawing/2014/main" id="{74DF40C2-2ECC-9087-2112-DCFE3C7C8AA1}"/>
              </a:ext>
            </a:extLst>
          </p:cNvPr>
          <p:cNvSpPr>
            <a:spLocks noGrp="1"/>
          </p:cNvSpPr>
          <p:nvPr>
            <p:ph idx="1"/>
          </p:nvPr>
        </p:nvSpPr>
        <p:spPr>
          <a:xfrm>
            <a:off x="838200" y="1153552"/>
            <a:ext cx="10515600" cy="5339322"/>
          </a:xfrm>
        </p:spPr>
        <p:txBody>
          <a:bodyPr>
            <a:normAutofit/>
          </a:bodyPr>
          <a:lstStyle/>
          <a:p>
            <a:pPr marL="0" indent="0">
              <a:lnSpc>
                <a:spcPct val="170000"/>
              </a:lnSpc>
              <a:buNone/>
            </a:pPr>
            <a:r>
              <a:rPr lang="de-DE" sz="2000" b="1" dirty="0">
                <a:latin typeface="Arial" panose="020B0604020202020204" pitchFamily="34" charset="0"/>
                <a:cs typeface="Arial" panose="020B0604020202020204" pitchFamily="34" charset="0"/>
              </a:rPr>
              <a:t>Terme</a:t>
            </a:r>
            <a:r>
              <a:rPr lang="de-DE" sz="2000" dirty="0">
                <a:latin typeface="Arial" panose="020B0604020202020204" pitchFamily="34" charset="0"/>
                <a:cs typeface="Arial" panose="020B0604020202020204" pitchFamily="34" charset="0"/>
              </a:rPr>
              <a:t> sind also alle möglichen Kombinationen von Zahlen, Zahlen mit Buchstaben (die heißen in Mathe allerdings Variablen), Brüche, Rechenaufgaben - im Grunde alles, was links vom "=" steht und alles, was rechts davon steht - mit Klammern, Vor- und Rechenzeichen.</a:t>
            </a:r>
          </a:p>
          <a:p>
            <a:pPr marL="0" indent="0">
              <a:lnSpc>
                <a:spcPct val="170000"/>
              </a:lnSpc>
              <a:buNone/>
            </a:pPr>
            <a:r>
              <a:rPr lang="de-DE" sz="2000" dirty="0">
                <a:latin typeface="Arial" panose="020B0604020202020204" pitchFamily="34" charset="0"/>
                <a:cs typeface="Arial" panose="020B0604020202020204" pitchFamily="34" charset="0"/>
              </a:rPr>
              <a:t>Zwei Terme zusammen mit einem "=" in der Mitte bilden eine </a:t>
            </a:r>
            <a:r>
              <a:rPr lang="de-DE" sz="2000" b="1" dirty="0">
                <a:latin typeface="Arial" panose="020B0604020202020204" pitchFamily="34" charset="0"/>
                <a:cs typeface="Arial" panose="020B0604020202020204" pitchFamily="34" charset="0"/>
              </a:rPr>
              <a:t>Gleichung</a:t>
            </a:r>
            <a:r>
              <a:rPr lang="de-DE" sz="2000" dirty="0">
                <a:latin typeface="Arial" panose="020B0604020202020204" pitchFamily="34" charset="0"/>
                <a:cs typeface="Arial" panose="020B0604020202020204" pitchFamily="34" charset="0"/>
              </a:rPr>
              <a:t>.</a:t>
            </a:r>
          </a:p>
          <a:p>
            <a:pPr marL="0" indent="0">
              <a:lnSpc>
                <a:spcPct val="170000"/>
              </a:lnSpc>
              <a:buNone/>
            </a:pPr>
            <a:r>
              <a:rPr lang="de-DE" sz="2000" dirty="0">
                <a:latin typeface="Arial" panose="020B0604020202020204" pitchFamily="34" charset="0"/>
                <a:cs typeface="Arial" panose="020B0604020202020204" pitchFamily="34" charset="0"/>
              </a:rPr>
              <a:t>Gehen wir ans Eingemachte und machen Übungen zum Zusammenfassen von Termen. </a:t>
            </a:r>
          </a:p>
          <a:p>
            <a:pPr marL="0" indent="0">
              <a:lnSpc>
                <a:spcPct val="170000"/>
              </a:lnSpc>
              <a:buNone/>
            </a:pPr>
            <a:r>
              <a:rPr lang="de-DE" sz="2000" dirty="0">
                <a:latin typeface="Arial" panose="020B0604020202020204" pitchFamily="34" charset="0"/>
                <a:cs typeface="Arial" panose="020B0604020202020204" pitchFamily="34" charset="0"/>
              </a:rPr>
              <a:t>Es wird zusammengefasst, was zusammen gehört: Alle Zahlen ohne Variable können zusammengerechnet werden und alle Zahlen mit gleichen Variablen auch, </a:t>
            </a:r>
          </a:p>
          <a:p>
            <a:pPr marL="0" indent="0">
              <a:lnSpc>
                <a:spcPct val="170000"/>
              </a:lnSpc>
              <a:buNone/>
            </a:pPr>
            <a:r>
              <a:rPr lang="de-DE" sz="2000" dirty="0">
                <a:latin typeface="Arial" panose="020B0604020202020204" pitchFamily="34" charset="0"/>
                <a:cs typeface="Arial" panose="020B0604020202020204" pitchFamily="34" charset="0"/>
              </a:rPr>
              <a:t>z.B.: 7x + 15 - 2x + 5</a:t>
            </a:r>
          </a:p>
        </p:txBody>
      </p:sp>
    </p:spTree>
    <p:extLst>
      <p:ext uri="{BB962C8B-B14F-4D97-AF65-F5344CB8AC3E}">
        <p14:creationId xmlns:p14="http://schemas.microsoft.com/office/powerpoint/2010/main" val="38306616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434702-8E13-5192-C864-13F2378AB78A}"/>
              </a:ext>
            </a:extLst>
          </p:cNvPr>
          <p:cNvSpPr>
            <a:spLocks noGrp="1"/>
          </p:cNvSpPr>
          <p:nvPr>
            <p:ph type="title"/>
          </p:nvPr>
        </p:nvSpPr>
        <p:spPr/>
        <p:txBody>
          <a:bodyPr/>
          <a:lstStyle/>
          <a:p>
            <a:r>
              <a:rPr lang="de-DE" b="1" dirty="0"/>
              <a:t>Terme und Gleichungen</a:t>
            </a:r>
            <a:endParaRPr lang="de-DE" dirty="0"/>
          </a:p>
        </p:txBody>
      </p:sp>
      <p:sp>
        <p:nvSpPr>
          <p:cNvPr id="3" name="Inhaltsplatzhalter 2">
            <a:extLst>
              <a:ext uri="{FF2B5EF4-FFF2-40B4-BE49-F238E27FC236}">
                <a16:creationId xmlns:a16="http://schemas.microsoft.com/office/drawing/2014/main" id="{8E6F40EB-D445-AF97-2321-3F5DDB2A5C4F}"/>
              </a:ext>
            </a:extLst>
          </p:cNvPr>
          <p:cNvSpPr>
            <a:spLocks noGrp="1"/>
          </p:cNvSpPr>
          <p:nvPr>
            <p:ph idx="1"/>
          </p:nvPr>
        </p:nvSpPr>
        <p:spPr/>
        <p:txBody>
          <a:bodyPr>
            <a:normAutofit/>
          </a:bodyPr>
          <a:lstStyle/>
          <a:p>
            <a:pPr marL="0" indent="0" algn="ctr">
              <a:lnSpc>
                <a:spcPct val="170000"/>
              </a:lnSpc>
              <a:buNone/>
            </a:pPr>
            <a:r>
              <a:rPr lang="de-DE" sz="2000" dirty="0">
                <a:latin typeface="Arial" panose="020B0604020202020204" pitchFamily="34" charset="0"/>
                <a:cs typeface="Arial" panose="020B0604020202020204" pitchFamily="34" charset="0"/>
              </a:rPr>
              <a:t>du kannst (gedanklich oder auf dem Papier) alle Teile eines Terms in der Gleichung verschieben, </a:t>
            </a:r>
            <a:r>
              <a:rPr lang="de-DE" sz="2000" b="1" dirty="0">
                <a:latin typeface="Arial" panose="020B0604020202020204" pitchFamily="34" charset="0"/>
                <a:cs typeface="Arial" panose="020B0604020202020204" pitchFamily="34" charset="0"/>
              </a:rPr>
              <a:t>solange du die Vorzeichen mitnimmst</a:t>
            </a:r>
            <a:r>
              <a:rPr lang="de-DE" sz="2000" dirty="0">
                <a:latin typeface="Arial" panose="020B0604020202020204" pitchFamily="34" charset="0"/>
                <a:cs typeface="Arial" panose="020B0604020202020204" pitchFamily="34" charset="0"/>
              </a:rPr>
              <a:t>. Dröseln wir es auf (aufdröseln heißt übrigens "analysieren") und malen in gleichen Farben an, was zusammengehört:             7x + 15 - 2x + 5 </a:t>
            </a:r>
          </a:p>
          <a:p>
            <a:pPr marL="0" indent="0" algn="ctr">
              <a:lnSpc>
                <a:spcPct val="170000"/>
              </a:lnSpc>
              <a:buNone/>
            </a:pPr>
            <a:r>
              <a:rPr lang="de-DE" sz="2000" dirty="0">
                <a:latin typeface="Arial" panose="020B0604020202020204" pitchFamily="34" charset="0"/>
                <a:cs typeface="Arial" panose="020B0604020202020204" pitchFamily="34" charset="0"/>
              </a:rPr>
              <a:t>die kannst du nun so </a:t>
            </a:r>
            <a:r>
              <a:rPr lang="de-DE" sz="2400" dirty="0">
                <a:latin typeface="Arial" panose="020B0604020202020204" pitchFamily="34" charset="0"/>
                <a:cs typeface="Arial" panose="020B0604020202020204" pitchFamily="34" charset="0"/>
              </a:rPr>
              <a:t>nebeneinander schreiben</a:t>
            </a:r>
            <a:r>
              <a:rPr lang="de-DE" sz="2000" dirty="0">
                <a:latin typeface="Arial" panose="020B0604020202020204" pitchFamily="34" charset="0"/>
                <a:cs typeface="Arial" panose="020B0604020202020204" pitchFamily="34" charset="0"/>
              </a:rPr>
              <a:t>, dass du siehst, was du rechnen musst: = 7x - 2x +15 +5</a:t>
            </a:r>
          </a:p>
          <a:p>
            <a:pPr marL="0" indent="0" algn="ctr">
              <a:lnSpc>
                <a:spcPct val="170000"/>
              </a:lnSpc>
              <a:buNone/>
            </a:pPr>
            <a:r>
              <a:rPr lang="de-DE" sz="2000" dirty="0">
                <a:latin typeface="Arial" panose="020B0604020202020204" pitchFamily="34" charset="0"/>
                <a:cs typeface="Arial" panose="020B0604020202020204" pitchFamily="34" charset="0"/>
              </a:rPr>
              <a:t>und nun musst du sie nur noch zusammenrechnen = </a:t>
            </a:r>
            <a:r>
              <a:rPr lang="de-DE" sz="2000" b="1" dirty="0">
                <a:latin typeface="Arial" panose="020B0604020202020204" pitchFamily="34" charset="0"/>
                <a:cs typeface="Arial" panose="020B0604020202020204" pitchFamily="34" charset="0"/>
              </a:rPr>
              <a:t>5x +20</a:t>
            </a:r>
            <a:endParaRPr lang="de-DE" sz="2000" dirty="0">
              <a:latin typeface="Arial" panose="020B0604020202020204" pitchFamily="34" charset="0"/>
              <a:cs typeface="Arial" panose="020B0604020202020204" pitchFamily="34" charset="0"/>
            </a:endParaRPr>
          </a:p>
          <a:p>
            <a:pPr marL="0" indent="0" algn="ctr">
              <a:lnSpc>
                <a:spcPct val="170000"/>
              </a:lnSpc>
              <a:buNone/>
            </a:pP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642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E215B6-C906-5399-A0A9-0F9BA7BCABF3}"/>
              </a:ext>
            </a:extLst>
          </p:cNvPr>
          <p:cNvSpPr>
            <a:spLocks noGrp="1"/>
          </p:cNvSpPr>
          <p:nvPr>
            <p:ph type="title"/>
          </p:nvPr>
        </p:nvSpPr>
        <p:spPr/>
        <p:txBody>
          <a:bodyPr/>
          <a:lstStyle/>
          <a:p>
            <a:r>
              <a:rPr lang="de-DE" b="1" dirty="0"/>
              <a:t>Terme und Gleichungen (Übungsaufgaben)</a:t>
            </a:r>
            <a:endParaRPr lang="de-DE" dirty="0"/>
          </a:p>
        </p:txBody>
      </p:sp>
      <p:sp>
        <p:nvSpPr>
          <p:cNvPr id="3" name="Inhaltsplatzhalter 2">
            <a:extLst>
              <a:ext uri="{FF2B5EF4-FFF2-40B4-BE49-F238E27FC236}">
                <a16:creationId xmlns:a16="http://schemas.microsoft.com/office/drawing/2014/main" id="{60ACA7CB-5A0A-1BF8-A14F-12E64C5BAAFA}"/>
              </a:ext>
            </a:extLst>
          </p:cNvPr>
          <p:cNvSpPr>
            <a:spLocks noGrp="1"/>
          </p:cNvSpPr>
          <p:nvPr>
            <p:ph idx="1"/>
          </p:nvPr>
        </p:nvSpPr>
        <p:spPr/>
        <p:txBody>
          <a:bodyPr>
            <a:normAutofit lnSpcReduction="10000"/>
          </a:bodyPr>
          <a:lstStyle/>
          <a:p>
            <a:pPr marL="0" indent="0">
              <a:buNone/>
            </a:pPr>
            <a:r>
              <a:rPr lang="de-DE" dirty="0">
                <a:hlinkClick r:id="rId2"/>
              </a:rPr>
              <a:t>http://www.mathe-trainer.de/Klasse8/Termumformungen/Addition_Summen/Block1/Aufgaben.htm</a:t>
            </a:r>
            <a:endParaRPr lang="de-DE" dirty="0"/>
          </a:p>
          <a:p>
            <a:pPr marL="0" indent="0">
              <a:buNone/>
            </a:pPr>
            <a:endParaRPr lang="de-DE" dirty="0"/>
          </a:p>
          <a:p>
            <a:pPr marL="0" indent="0">
              <a:buNone/>
            </a:pPr>
            <a:r>
              <a:rPr lang="de-DE" dirty="0">
                <a:hlinkClick r:id="rId3"/>
              </a:rPr>
              <a:t>http://www.mathe-trainer.de/Klasse8/Termumformungen/Multipl_Summen/Block1/Aufgaben.htm</a:t>
            </a:r>
            <a:endParaRPr lang="de-DE" dirty="0"/>
          </a:p>
          <a:p>
            <a:pPr marL="0" indent="0">
              <a:buNone/>
            </a:pPr>
            <a:endParaRPr lang="de-DE" dirty="0"/>
          </a:p>
          <a:p>
            <a:pPr marL="0" indent="0">
              <a:buNone/>
            </a:pPr>
            <a:r>
              <a:rPr lang="de-DE" dirty="0">
                <a:hlinkClick r:id="rId4"/>
              </a:rPr>
              <a:t>https://de.serlo.org/mathe/24496/aufgaben-zum-zusammenfassen-von-termen</a:t>
            </a:r>
            <a:endParaRPr lang="de-DE" dirty="0"/>
          </a:p>
          <a:p>
            <a:pPr marL="0" indent="0">
              <a:buNone/>
            </a:pPr>
            <a:endParaRPr lang="de-DE" dirty="0"/>
          </a:p>
        </p:txBody>
      </p:sp>
    </p:spTree>
    <p:extLst>
      <p:ext uri="{BB962C8B-B14F-4D97-AF65-F5344CB8AC3E}">
        <p14:creationId xmlns:p14="http://schemas.microsoft.com/office/powerpoint/2010/main" val="34363946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739E11-4CD2-8F1A-9AA5-9D6A416CC790}"/>
              </a:ext>
            </a:extLst>
          </p:cNvPr>
          <p:cNvSpPr>
            <a:spLocks noGrp="1"/>
          </p:cNvSpPr>
          <p:nvPr>
            <p:ph type="title"/>
          </p:nvPr>
        </p:nvSpPr>
        <p:spPr/>
        <p:txBody>
          <a:bodyPr/>
          <a:lstStyle/>
          <a:p>
            <a:r>
              <a:rPr lang="de-DE" dirty="0"/>
              <a:t>Gleichungen</a:t>
            </a:r>
            <a:br>
              <a:rPr lang="de-DE" dirty="0"/>
            </a:br>
            <a:endParaRPr lang="de-DE" dirty="0"/>
          </a:p>
        </p:txBody>
      </p:sp>
      <p:sp>
        <p:nvSpPr>
          <p:cNvPr id="3" name="Inhaltsplatzhalter 2">
            <a:extLst>
              <a:ext uri="{FF2B5EF4-FFF2-40B4-BE49-F238E27FC236}">
                <a16:creationId xmlns:a16="http://schemas.microsoft.com/office/drawing/2014/main" id="{BD8B117D-6157-C081-8C9F-CB79C2B42BC6}"/>
              </a:ext>
            </a:extLst>
          </p:cNvPr>
          <p:cNvSpPr>
            <a:spLocks noGrp="1"/>
          </p:cNvSpPr>
          <p:nvPr>
            <p:ph idx="1"/>
          </p:nvPr>
        </p:nvSpPr>
        <p:spPr>
          <a:xfrm>
            <a:off x="838200" y="1111348"/>
            <a:ext cx="10515600" cy="5065615"/>
          </a:xfrm>
        </p:spPr>
        <p:txBody>
          <a:bodyPr>
            <a:normAutofit fontScale="85000" lnSpcReduction="20000"/>
          </a:bodyPr>
          <a:lstStyle/>
          <a:p>
            <a:pPr marL="0" indent="0">
              <a:lnSpc>
                <a:spcPct val="150000"/>
              </a:lnSpc>
              <a:buNone/>
            </a:pPr>
            <a:r>
              <a:rPr lang="de-DE" sz="2400" dirty="0">
                <a:latin typeface="Arial" panose="020B0604020202020204" pitchFamily="34" charset="0"/>
                <a:cs typeface="Arial" panose="020B0604020202020204" pitchFamily="34" charset="0"/>
              </a:rPr>
              <a:t>Eine Gleichung besteht aus 2 Termen mit einem "=" dazwischen.</a:t>
            </a:r>
          </a:p>
          <a:p>
            <a:pPr marL="0" indent="0">
              <a:lnSpc>
                <a:spcPct val="150000"/>
              </a:lnSpc>
              <a:buNone/>
            </a:pPr>
            <a:r>
              <a:rPr lang="de-DE" sz="2400" dirty="0">
                <a:latin typeface="Arial" panose="020B0604020202020204" pitchFamily="34" charset="0"/>
                <a:cs typeface="Arial" panose="020B0604020202020204" pitchFamily="34" charset="0"/>
              </a:rPr>
              <a:t>Meist gibt es in der Mathe-Prüfung die Problematik, dass man links und rechts vom "=" gemischt nur Zahlen mit Zahlen-Buchstaben-Kombinationen hat, die man sortieren muss. </a:t>
            </a:r>
          </a:p>
          <a:p>
            <a:pPr marL="0" indent="0">
              <a:lnSpc>
                <a:spcPct val="150000"/>
              </a:lnSpc>
              <a:buNone/>
            </a:pPr>
            <a:r>
              <a:rPr lang="de-DE" sz="2400" dirty="0">
                <a:latin typeface="Arial" panose="020B0604020202020204" pitchFamily="34" charset="0"/>
                <a:cs typeface="Arial" panose="020B0604020202020204" pitchFamily="34" charset="0"/>
              </a:rPr>
              <a:t>Bevor man sortiert, muss man aber erst mal gucken, ob sich die Terme nicht jeweils vereinfachen lassen. Das machst du genau so wie oben beschrieben - und zwar jeden Term für sich. Das "=" ist die Grenze. </a:t>
            </a:r>
          </a:p>
          <a:p>
            <a:pPr marL="0" indent="0">
              <a:lnSpc>
                <a:spcPct val="150000"/>
              </a:lnSpc>
              <a:buNone/>
            </a:pPr>
            <a:r>
              <a:rPr lang="de-DE" sz="2400" dirty="0">
                <a:latin typeface="Arial" panose="020B0604020202020204" pitchFamily="34" charset="0"/>
                <a:cs typeface="Arial" panose="020B0604020202020204" pitchFamily="34" charset="0"/>
              </a:rPr>
              <a:t>Wenn du nichts mehr zusammenfassen kannst, geht es los mit Sortieren. Alle Zahlen mit Buchstaben sollen auf die eine, alle Zahlen ohne Buchstaben auf die andere Seite gebracht werden. </a:t>
            </a:r>
          </a:p>
          <a:p>
            <a:pPr marL="0" indent="0">
              <a:lnSpc>
                <a:spcPct val="150000"/>
              </a:lnSpc>
              <a:buNone/>
            </a:pPr>
            <a:r>
              <a:rPr lang="de-DE" sz="2400" dirty="0">
                <a:latin typeface="Arial" panose="020B0604020202020204" pitchFamily="34" charset="0"/>
                <a:cs typeface="Arial" panose="020B0604020202020204" pitchFamily="34" charset="0"/>
              </a:rPr>
              <a:t>Am besten geht das an einem Beispiel:</a:t>
            </a:r>
          </a:p>
          <a:p>
            <a:pPr marL="0" indent="0" algn="ctr">
              <a:lnSpc>
                <a:spcPct val="150000"/>
              </a:lnSpc>
              <a:buNone/>
            </a:pPr>
            <a:r>
              <a:rPr lang="de-DE" sz="2400" dirty="0">
                <a:latin typeface="Arial" panose="020B0604020202020204" pitchFamily="34" charset="0"/>
                <a:cs typeface="Arial" panose="020B0604020202020204" pitchFamily="34" charset="0"/>
              </a:rPr>
              <a:t>7v + 36 -(12v-13) + 6(v-3) = 47 - 7v</a:t>
            </a:r>
          </a:p>
        </p:txBody>
      </p:sp>
    </p:spTree>
    <p:extLst>
      <p:ext uri="{BB962C8B-B14F-4D97-AF65-F5344CB8AC3E}">
        <p14:creationId xmlns:p14="http://schemas.microsoft.com/office/powerpoint/2010/main" val="40941078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8F1D76-87B8-BBBD-1844-89D0FF2389B8}"/>
              </a:ext>
            </a:extLst>
          </p:cNvPr>
          <p:cNvSpPr>
            <a:spLocks noGrp="1"/>
          </p:cNvSpPr>
          <p:nvPr>
            <p:ph type="title"/>
          </p:nvPr>
        </p:nvSpPr>
        <p:spPr/>
        <p:txBody>
          <a:bodyPr/>
          <a:lstStyle/>
          <a:p>
            <a:r>
              <a:rPr lang="de-DE" dirty="0"/>
              <a:t>Gleichungen</a:t>
            </a:r>
          </a:p>
        </p:txBody>
      </p:sp>
      <p:sp>
        <p:nvSpPr>
          <p:cNvPr id="3" name="Inhaltsplatzhalter 2">
            <a:extLst>
              <a:ext uri="{FF2B5EF4-FFF2-40B4-BE49-F238E27FC236}">
                <a16:creationId xmlns:a16="http://schemas.microsoft.com/office/drawing/2014/main" id="{E19820F2-11BD-0940-DE05-544E276CBD3E}"/>
              </a:ext>
            </a:extLst>
          </p:cNvPr>
          <p:cNvSpPr>
            <a:spLocks noGrp="1"/>
          </p:cNvSpPr>
          <p:nvPr>
            <p:ph idx="1"/>
          </p:nvPr>
        </p:nvSpPr>
        <p:spPr>
          <a:xfrm>
            <a:off x="838200" y="1378634"/>
            <a:ext cx="10515600" cy="5114241"/>
          </a:xfrm>
        </p:spPr>
        <p:txBody>
          <a:bodyPr>
            <a:normAutofit fontScale="92500" lnSpcReduction="20000"/>
          </a:bodyPr>
          <a:lstStyle/>
          <a:p>
            <a:pPr marL="0" indent="0">
              <a:lnSpc>
                <a:spcPct val="170000"/>
              </a:lnSpc>
              <a:buNone/>
            </a:pPr>
            <a:r>
              <a:rPr lang="de-DE" sz="2000" dirty="0">
                <a:latin typeface="Arial" panose="020B0604020202020204" pitchFamily="34" charset="0"/>
                <a:cs typeface="Arial" panose="020B0604020202020204" pitchFamily="34" charset="0"/>
              </a:rPr>
              <a:t>7v + 36 -(12v-13) + 6(v-3) = 47 - 7v ist ein ziemlicher Bandwurm und wenn du gleich anfängst mit Sortieren, kommst du schnell durcheinander. Das ist nicht schlau. Besser teilen wir uns gedanklich die Gleichung in zwei Terme und bearbeiten sie erst einmal einzeln, um sie überschaubarer zu machen:</a:t>
            </a:r>
          </a:p>
          <a:p>
            <a:pPr marL="0" indent="0">
              <a:lnSpc>
                <a:spcPct val="170000"/>
              </a:lnSpc>
              <a:buNone/>
            </a:pPr>
            <a:r>
              <a:rPr lang="de-DE" sz="2000" b="1" dirty="0">
                <a:latin typeface="Arial" panose="020B0604020202020204" pitchFamily="34" charset="0"/>
                <a:cs typeface="Arial" panose="020B0604020202020204" pitchFamily="34" charset="0"/>
              </a:rPr>
              <a:t>Linker Term</a:t>
            </a:r>
            <a:r>
              <a:rPr lang="de-DE" sz="2000" dirty="0">
                <a:latin typeface="Arial" panose="020B0604020202020204" pitchFamily="34" charset="0"/>
                <a:cs typeface="Arial" panose="020B0604020202020204" pitchFamily="34" charset="0"/>
              </a:rPr>
              <a:t> (links neben dem "=")	7v + 36 </a:t>
            </a:r>
            <a:r>
              <a:rPr lang="de-DE" sz="2000" b="1" dirty="0">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(12v - 13) + 6(v - 3)</a:t>
            </a:r>
          </a:p>
          <a:p>
            <a:pPr marL="0" indent="0">
              <a:lnSpc>
                <a:spcPct val="170000"/>
              </a:lnSpc>
              <a:buNone/>
            </a:pPr>
            <a:r>
              <a:rPr lang="de-DE" sz="2000" dirty="0">
                <a:latin typeface="Arial" panose="020B0604020202020204" pitchFamily="34" charset="0"/>
                <a:cs typeface="Arial" panose="020B0604020202020204" pitchFamily="34" charset="0"/>
              </a:rPr>
              <a:t>Jetzt lösen wir die Klammern erst einmal auf. Vor der ersten Klammer steht ein Minus, also muss ich alle Vorzeichen in der Klammer umdrehen:	7v + 36 </a:t>
            </a:r>
            <a:r>
              <a:rPr lang="de-DE" sz="2000" b="1" dirty="0">
                <a:solidFill>
                  <a:srgbClr val="FF0000"/>
                </a:solidFill>
                <a:latin typeface="Arial" panose="020B0604020202020204" pitchFamily="34" charset="0"/>
                <a:cs typeface="Arial" panose="020B0604020202020204" pitchFamily="34" charset="0"/>
              </a:rPr>
              <a:t>-</a:t>
            </a:r>
            <a:r>
              <a:rPr lang="de-DE" sz="2000" dirty="0">
                <a:solidFill>
                  <a:srgbClr val="FF0000"/>
                </a:solidFill>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12 v </a:t>
            </a:r>
            <a:r>
              <a:rPr lang="de-DE" sz="2000" b="1" dirty="0">
                <a:solidFill>
                  <a:srgbClr val="FF0000"/>
                </a:solidFill>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13 + 6(v - 3)</a:t>
            </a:r>
          </a:p>
          <a:p>
            <a:pPr marL="0" indent="0">
              <a:lnSpc>
                <a:spcPct val="170000"/>
              </a:lnSpc>
              <a:buNone/>
            </a:pPr>
            <a:r>
              <a:rPr lang="de-DE" sz="2000" dirty="0">
                <a:latin typeface="Arial" panose="020B0604020202020204" pitchFamily="34" charset="0"/>
                <a:cs typeface="Arial" panose="020B0604020202020204" pitchFamily="34" charset="0"/>
              </a:rPr>
              <a:t>Vor der 2. Klammer steht einfach eine 6, ohne Zeichen zwischen ihr und der Klammer. Bei einer solchen Klammer muss ich alle Terme in der Klammer mit 6 multiplizieren:</a:t>
            </a:r>
          </a:p>
          <a:p>
            <a:pPr marL="0" indent="0" algn="ctr">
              <a:lnSpc>
                <a:spcPct val="170000"/>
              </a:lnSpc>
              <a:buNone/>
            </a:pPr>
            <a:r>
              <a:rPr lang="de-DE" sz="2000" dirty="0">
                <a:latin typeface="Arial" panose="020B0604020202020204" pitchFamily="34" charset="0"/>
                <a:cs typeface="Arial" panose="020B0604020202020204" pitchFamily="34" charset="0"/>
              </a:rPr>
              <a:t>7v + 36 - 12 v + 13 </a:t>
            </a:r>
            <a:r>
              <a:rPr lang="de-DE" sz="2000" b="1" dirty="0">
                <a:solidFill>
                  <a:srgbClr val="FF0000"/>
                </a:solidFill>
                <a:latin typeface="Arial" panose="020B0604020202020204" pitchFamily="34" charset="0"/>
                <a:cs typeface="Arial" panose="020B0604020202020204" pitchFamily="34" charset="0"/>
              </a:rPr>
              <a:t>+ 6v - 18</a:t>
            </a:r>
          </a:p>
          <a:p>
            <a:pPr marL="0" indent="0">
              <a:lnSpc>
                <a:spcPct val="170000"/>
              </a:lnSpc>
              <a:buNone/>
            </a:pPr>
            <a:endParaRPr lang="de-DE"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21002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3FACB1-59F4-C4AE-96CC-B09953FC9260}"/>
              </a:ext>
            </a:extLst>
          </p:cNvPr>
          <p:cNvSpPr>
            <a:spLocks noGrp="1"/>
          </p:cNvSpPr>
          <p:nvPr>
            <p:ph type="title"/>
          </p:nvPr>
        </p:nvSpPr>
        <p:spPr/>
        <p:txBody>
          <a:bodyPr/>
          <a:lstStyle/>
          <a:p>
            <a:r>
              <a:rPr lang="de-DE" dirty="0"/>
              <a:t>Gleichungen</a:t>
            </a:r>
          </a:p>
        </p:txBody>
      </p:sp>
      <p:sp>
        <p:nvSpPr>
          <p:cNvPr id="3" name="Inhaltsplatzhalter 2">
            <a:extLst>
              <a:ext uri="{FF2B5EF4-FFF2-40B4-BE49-F238E27FC236}">
                <a16:creationId xmlns:a16="http://schemas.microsoft.com/office/drawing/2014/main" id="{4DC6236C-E001-1BA6-B1A8-0A822EC520C4}"/>
              </a:ext>
            </a:extLst>
          </p:cNvPr>
          <p:cNvSpPr>
            <a:spLocks noGrp="1"/>
          </p:cNvSpPr>
          <p:nvPr>
            <p:ph idx="1"/>
          </p:nvPr>
        </p:nvSpPr>
        <p:spPr>
          <a:xfrm>
            <a:off x="838200" y="1463040"/>
            <a:ext cx="10515600" cy="5029835"/>
          </a:xfrm>
        </p:spPr>
        <p:txBody>
          <a:bodyPr>
            <a:normAutofit fontScale="92500" lnSpcReduction="10000"/>
          </a:bodyPr>
          <a:lstStyle/>
          <a:p>
            <a:pPr marL="0" indent="0">
              <a:buNone/>
            </a:pPr>
            <a:r>
              <a:rPr lang="de-DE" dirty="0"/>
              <a:t>Nun sehe ich mir an, was zusammengehört (alle Zahlen mit Buchstaben und alle Zahlen ohne Buchstaben) und markiere mit der gleichen Farbe, was ich zusammenrechnen kann:</a:t>
            </a:r>
          </a:p>
          <a:p>
            <a:pPr marL="0" indent="0" algn="ctr">
              <a:buNone/>
            </a:pPr>
            <a:r>
              <a:rPr lang="de-DE" dirty="0">
                <a:solidFill>
                  <a:srgbClr val="FF0000"/>
                </a:solidFill>
              </a:rPr>
              <a:t>7v</a:t>
            </a:r>
            <a:r>
              <a:rPr lang="de-DE" dirty="0"/>
              <a:t> + 36 </a:t>
            </a:r>
            <a:r>
              <a:rPr lang="de-DE" dirty="0">
                <a:solidFill>
                  <a:srgbClr val="FF0000"/>
                </a:solidFill>
              </a:rPr>
              <a:t>- 12v </a:t>
            </a:r>
            <a:r>
              <a:rPr lang="de-DE" dirty="0"/>
              <a:t>+ 13 </a:t>
            </a:r>
            <a:r>
              <a:rPr lang="de-DE" dirty="0">
                <a:solidFill>
                  <a:srgbClr val="FF0000"/>
                </a:solidFill>
              </a:rPr>
              <a:t>+ 6v </a:t>
            </a:r>
            <a:r>
              <a:rPr lang="de-DE" dirty="0"/>
              <a:t>- 18  </a:t>
            </a:r>
          </a:p>
          <a:p>
            <a:pPr marL="0" indent="0">
              <a:buNone/>
            </a:pPr>
            <a:r>
              <a:rPr lang="de-DE" dirty="0"/>
              <a:t>wenn man es nun nach Farbe richtig sortiert, steht da:</a:t>
            </a:r>
          </a:p>
          <a:p>
            <a:pPr marL="0" indent="0" algn="ctr">
              <a:buNone/>
            </a:pPr>
            <a:r>
              <a:rPr lang="de-DE" dirty="0">
                <a:solidFill>
                  <a:srgbClr val="FF0000"/>
                </a:solidFill>
              </a:rPr>
              <a:t>7v - 12v + 6v </a:t>
            </a:r>
            <a:r>
              <a:rPr lang="de-DE" dirty="0"/>
              <a:t>+ 36 + 13 - 18</a:t>
            </a:r>
          </a:p>
          <a:p>
            <a:pPr marL="0" indent="0">
              <a:buNone/>
            </a:pPr>
            <a:r>
              <a:rPr lang="de-DE" dirty="0"/>
              <a:t>und macht zusammen: </a:t>
            </a:r>
            <a:r>
              <a:rPr lang="de-DE" dirty="0">
                <a:solidFill>
                  <a:srgbClr val="FF0000"/>
                </a:solidFill>
              </a:rPr>
              <a:t>v</a:t>
            </a:r>
            <a:r>
              <a:rPr lang="de-DE" dirty="0"/>
              <a:t> + 31 </a:t>
            </a:r>
          </a:p>
          <a:p>
            <a:pPr marL="0" indent="0">
              <a:buNone/>
            </a:pPr>
            <a:r>
              <a:rPr lang="de-DE" dirty="0"/>
              <a:t>Das war der linke Term.</a:t>
            </a:r>
          </a:p>
          <a:p>
            <a:pPr marL="0" indent="0">
              <a:buNone/>
            </a:pPr>
            <a:r>
              <a:rPr lang="de-DE" dirty="0"/>
              <a:t>Nun hast du Glück: beim rechten Term (rechts neben dem "=") kann man nichts mehr zusammenfassen, den schreibst du einfach ab.</a:t>
            </a:r>
          </a:p>
          <a:p>
            <a:pPr marL="0" indent="0">
              <a:buNone/>
            </a:pPr>
            <a:r>
              <a:rPr lang="de-DE" dirty="0"/>
              <a:t>deine viel kürzere Gleichung heißt nun:</a:t>
            </a:r>
          </a:p>
          <a:p>
            <a:pPr marL="0" indent="0" algn="ctr">
              <a:buNone/>
            </a:pPr>
            <a:r>
              <a:rPr lang="de-DE" dirty="0">
                <a:solidFill>
                  <a:srgbClr val="FF0000"/>
                </a:solidFill>
              </a:rPr>
              <a:t>v</a:t>
            </a:r>
            <a:r>
              <a:rPr lang="de-DE" dirty="0"/>
              <a:t> + 31 = 47 </a:t>
            </a:r>
            <a:r>
              <a:rPr lang="de-DE" dirty="0">
                <a:solidFill>
                  <a:srgbClr val="FF0000"/>
                </a:solidFill>
              </a:rPr>
              <a:t>- 7v</a:t>
            </a:r>
          </a:p>
          <a:p>
            <a:pPr marL="0" indent="0">
              <a:buNone/>
            </a:pP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56095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1A6DF6-EC7D-EC04-874A-599BEC5F6A2D}"/>
              </a:ext>
            </a:extLst>
          </p:cNvPr>
          <p:cNvSpPr>
            <a:spLocks noGrp="1"/>
          </p:cNvSpPr>
          <p:nvPr>
            <p:ph type="title"/>
          </p:nvPr>
        </p:nvSpPr>
        <p:spPr/>
        <p:txBody>
          <a:bodyPr/>
          <a:lstStyle/>
          <a:p>
            <a:r>
              <a:rPr lang="de-DE" dirty="0"/>
              <a:t>Gleichungen</a:t>
            </a:r>
          </a:p>
        </p:txBody>
      </p:sp>
      <p:sp>
        <p:nvSpPr>
          <p:cNvPr id="3" name="Inhaltsplatzhalter 2">
            <a:extLst>
              <a:ext uri="{FF2B5EF4-FFF2-40B4-BE49-F238E27FC236}">
                <a16:creationId xmlns:a16="http://schemas.microsoft.com/office/drawing/2014/main" id="{0BFC0580-6F54-1CDB-EBF1-5AC09DFFF89B}"/>
              </a:ext>
            </a:extLst>
          </p:cNvPr>
          <p:cNvSpPr>
            <a:spLocks noGrp="1"/>
          </p:cNvSpPr>
          <p:nvPr>
            <p:ph idx="1"/>
          </p:nvPr>
        </p:nvSpPr>
        <p:spPr>
          <a:xfrm>
            <a:off x="838199" y="1434906"/>
            <a:ext cx="10739511" cy="5057970"/>
          </a:xfrm>
        </p:spPr>
        <p:txBody>
          <a:bodyPr>
            <a:normAutofit fontScale="92500" lnSpcReduction="10000"/>
          </a:bodyPr>
          <a:lstStyle/>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Ok, das sieht durcheinander aus. Alle roten müssen nun nach links und alle blauen nach rechts. </a:t>
            </a:r>
            <a:r>
              <a:rPr kumimoji="0" lang="de-DE"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Oder umgekehrt, das geht auch. Es gibt keinen anderen Grund</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Aber wie? Indem ich einfach das Gegenteil mache von dem, was dasteht.</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 ich anfange, ist egal. Ich beginne mit den Zahlen mit v. </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Also rechne ich + 7v (weil da -7v steht, mache ich das Gegenteil, also + 7v):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+ 31 = 47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- 7v             </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+ 7v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8v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+ 31 = 47 </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So, das hätten wir. Nun die blauen, die sollen nach rechts sortiert werden. Ich schnappe mir also die 31 und mache wieder das Gegenteil von dem, was da steht: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8v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+ 31 = 47                   | - 31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8v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16</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Und jetzt, </a:t>
            </a:r>
            <a:r>
              <a:rPr kumimoji="0" lang="de-DE"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ganz zum Schluss, trenne ich die Zahl von ihrem Buchstaben</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indem ich dividiere:</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8v  = 16         | : 8                          und erhalte:        </a:t>
            </a:r>
            <a:r>
              <a:rPr kumimoji="0" lang="de-DE"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de-DE" sz="1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v = 2</a:t>
            </a:r>
            <a:endPar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84033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CD8E54-9AAF-7990-407C-768CF7B3AB5A}"/>
              </a:ext>
            </a:extLst>
          </p:cNvPr>
          <p:cNvSpPr>
            <a:spLocks noGrp="1"/>
          </p:cNvSpPr>
          <p:nvPr>
            <p:ph type="title"/>
          </p:nvPr>
        </p:nvSpPr>
        <p:spPr/>
        <p:txBody>
          <a:bodyPr/>
          <a:lstStyle/>
          <a:p>
            <a:r>
              <a:rPr lang="de-DE" dirty="0"/>
              <a:t>Rechnen mit Variablen (Buchstaben)</a:t>
            </a:r>
            <a:br>
              <a:rPr lang="de-DE" dirty="0"/>
            </a:br>
            <a:endParaRPr lang="de-DE" dirty="0"/>
          </a:p>
        </p:txBody>
      </p:sp>
      <p:sp>
        <p:nvSpPr>
          <p:cNvPr id="3" name="Inhaltsplatzhalter 2">
            <a:extLst>
              <a:ext uri="{FF2B5EF4-FFF2-40B4-BE49-F238E27FC236}">
                <a16:creationId xmlns:a16="http://schemas.microsoft.com/office/drawing/2014/main" id="{62D94775-A2BA-00D3-8D8B-0D02D481D54A}"/>
              </a:ext>
            </a:extLst>
          </p:cNvPr>
          <p:cNvSpPr>
            <a:spLocks noGrp="1"/>
          </p:cNvSpPr>
          <p:nvPr>
            <p:ph idx="1"/>
          </p:nvPr>
        </p:nvSpPr>
        <p:spPr>
          <a:xfrm>
            <a:off x="838200" y="1069145"/>
            <a:ext cx="10515600" cy="5289452"/>
          </a:xfrm>
        </p:spPr>
        <p:txBody>
          <a:bodyPr>
            <a:normAutofit fontScale="92500"/>
          </a:bodyPr>
          <a:lstStyle/>
          <a:p>
            <a:pPr marL="0" indent="0">
              <a:lnSpc>
                <a:spcPct val="170000"/>
              </a:lnSpc>
              <a:buNone/>
            </a:pPr>
            <a:r>
              <a:rPr lang="de-DE" sz="1800" b="1" dirty="0">
                <a:solidFill>
                  <a:srgbClr val="FF0000"/>
                </a:solidFill>
                <a:latin typeface="Arial" panose="020B0604020202020204" pitchFamily="34" charset="0"/>
                <a:cs typeface="Arial" panose="020B0604020202020204" pitchFamily="34" charset="0"/>
              </a:rPr>
              <a:t>Multiplikation von Variablen </a:t>
            </a:r>
          </a:p>
          <a:p>
            <a:pPr marL="0" indent="0">
              <a:lnSpc>
                <a:spcPct val="170000"/>
              </a:lnSpc>
              <a:buNone/>
            </a:pPr>
            <a:r>
              <a:rPr lang="de-DE" sz="1800" dirty="0">
                <a:latin typeface="Arial" panose="020B0604020202020204" pitchFamily="34" charset="0"/>
                <a:cs typeface="Arial" panose="020B0604020202020204" pitchFamily="34" charset="0"/>
              </a:rPr>
              <a:t>Variablen kann man multiplizieren - und zwar sowohl gleiche als auch unterschiedliche Variablen</a:t>
            </a:r>
            <a:r>
              <a:rPr lang="de-DE" sz="1800" b="1" dirty="0">
                <a:latin typeface="Arial" panose="020B0604020202020204" pitchFamily="34" charset="0"/>
                <a:cs typeface="Arial" panose="020B0604020202020204" pitchFamily="34" charset="0"/>
              </a:rPr>
              <a:t>:  x ⋅ y = </a:t>
            </a:r>
            <a:r>
              <a:rPr lang="de-DE" sz="1800" b="1" dirty="0" err="1">
                <a:latin typeface="Arial" panose="020B0604020202020204" pitchFamily="34" charset="0"/>
                <a:cs typeface="Arial" panose="020B0604020202020204" pitchFamily="34" charset="0"/>
              </a:rPr>
              <a:t>xy</a:t>
            </a:r>
            <a:endParaRPr lang="de-DE" sz="1800" b="1" dirty="0">
              <a:latin typeface="Arial" panose="020B0604020202020204" pitchFamily="34" charset="0"/>
              <a:cs typeface="Arial" panose="020B0604020202020204" pitchFamily="34" charset="0"/>
            </a:endParaRPr>
          </a:p>
          <a:p>
            <a:pPr marL="0" indent="0">
              <a:lnSpc>
                <a:spcPct val="170000"/>
              </a:lnSpc>
              <a:buNone/>
            </a:pPr>
            <a:r>
              <a:rPr lang="de-DE" sz="1800" b="1" dirty="0">
                <a:latin typeface="Arial" panose="020B0604020202020204" pitchFamily="34" charset="0"/>
                <a:cs typeface="Arial" panose="020B0604020202020204" pitchFamily="34" charset="0"/>
              </a:rPr>
              <a:t>Zwischen 2 Variablen steht ein Malzeichen, wenn nichts dazwischen steht!</a:t>
            </a:r>
            <a:endParaRPr lang="de-DE" sz="1800" dirty="0">
              <a:latin typeface="Arial" panose="020B0604020202020204" pitchFamily="34" charset="0"/>
              <a:cs typeface="Arial" panose="020B0604020202020204" pitchFamily="34" charset="0"/>
            </a:endParaRPr>
          </a:p>
          <a:p>
            <a:pPr marL="0" indent="0">
              <a:lnSpc>
                <a:spcPct val="170000"/>
              </a:lnSpc>
              <a:buNone/>
            </a:pPr>
            <a:r>
              <a:rPr lang="de-DE" sz="1800" dirty="0">
                <a:latin typeface="Arial" panose="020B0604020202020204" pitchFamily="34" charset="0"/>
                <a:cs typeface="Arial" panose="020B0604020202020204" pitchFamily="34" charset="0"/>
              </a:rPr>
              <a:t>Das gilt auch für Zahlen und Variablen, die zusammenstehen:	</a:t>
            </a:r>
            <a:r>
              <a:rPr lang="de-DE" sz="1800" b="1" dirty="0">
                <a:latin typeface="Arial" panose="020B0604020202020204" pitchFamily="34" charset="0"/>
                <a:cs typeface="Arial" panose="020B0604020202020204" pitchFamily="34" charset="0"/>
              </a:rPr>
              <a:t>2 ⋅ x + 3 ⋅ y + 15 ⋅ a  =  2x + 3y + 15a</a:t>
            </a:r>
            <a:endParaRPr lang="de-DE" sz="1800" dirty="0">
              <a:latin typeface="Arial" panose="020B0604020202020204" pitchFamily="34" charset="0"/>
              <a:cs typeface="Arial" panose="020B0604020202020204" pitchFamily="34" charset="0"/>
            </a:endParaRPr>
          </a:p>
          <a:p>
            <a:pPr marL="0" indent="0">
              <a:lnSpc>
                <a:spcPct val="170000"/>
              </a:lnSpc>
              <a:buNone/>
            </a:pPr>
            <a:r>
              <a:rPr lang="de-DE" sz="1800" dirty="0">
                <a:latin typeface="Arial" panose="020B0604020202020204" pitchFamily="34" charset="0"/>
                <a:cs typeface="Arial" panose="020B0604020202020204" pitchFamily="34" charset="0"/>
              </a:rPr>
              <a:t>Eine einfache Variante der Multiplikation von Variablen mit Zahlen ist diese</a:t>
            </a:r>
            <a:r>
              <a:rPr lang="de-DE" sz="1800" b="1" dirty="0">
                <a:latin typeface="Arial" panose="020B0604020202020204" pitchFamily="34" charset="0"/>
                <a:cs typeface="Arial" panose="020B0604020202020204" pitchFamily="34" charset="0"/>
              </a:rPr>
              <a:t>:                       2x ⋅ 5y = 10xy</a:t>
            </a:r>
          </a:p>
          <a:p>
            <a:pPr marL="0" indent="0">
              <a:lnSpc>
                <a:spcPct val="170000"/>
              </a:lnSpc>
              <a:buNone/>
            </a:pPr>
            <a:r>
              <a:rPr lang="de-DE" sz="1800" dirty="0">
                <a:latin typeface="Arial" panose="020B0604020202020204" pitchFamily="34" charset="0"/>
                <a:cs typeface="Arial" panose="020B0604020202020204" pitchFamily="34" charset="0"/>
              </a:rPr>
              <a:t>Eigentlich wurde hier nur umsortiert, denn zwischen allen beteiligten Termen stehen Malzeichen. Das </a:t>
            </a:r>
            <a:r>
              <a:rPr lang="de-DE" sz="1800" u="sng" dirty="0">
                <a:latin typeface="Arial" panose="020B0604020202020204" pitchFamily="34" charset="0"/>
                <a:cs typeface="Arial" panose="020B0604020202020204" pitchFamily="34" charset="0"/>
                <a:hlinkClick r:id="rId2" tooltip="Mathe - Grundlagen"/>
              </a:rPr>
              <a:t>Assoziativgesetz</a:t>
            </a:r>
            <a:r>
              <a:rPr lang="de-DE" sz="1800" dirty="0">
                <a:latin typeface="Arial" panose="020B0604020202020204" pitchFamily="34" charset="0"/>
                <a:cs typeface="Arial" panose="020B0604020202020204" pitchFamily="34" charset="0"/>
              </a:rPr>
              <a:t> erlaubt das.</a:t>
            </a:r>
          </a:p>
          <a:p>
            <a:pPr marL="0" indent="0">
              <a:lnSpc>
                <a:spcPct val="170000"/>
              </a:lnSpc>
              <a:buNone/>
            </a:pPr>
            <a:r>
              <a:rPr lang="de-DE" sz="1800" dirty="0">
                <a:latin typeface="Arial" panose="020B0604020202020204" pitchFamily="34" charset="0"/>
                <a:cs typeface="Arial" panose="020B0604020202020204" pitchFamily="34" charset="0"/>
              </a:rPr>
              <a:t>du darfst also bei reinen Multiplikationsaufgaben alle Zahlen miteinander und alle Variablen miteinander verrechnen. Die Zahlen kannst du tatsächlich verrechnen, bei den variablen schreibst du sie zusammen.</a:t>
            </a:r>
          </a:p>
        </p:txBody>
      </p:sp>
    </p:spTree>
    <p:extLst>
      <p:ext uri="{BB962C8B-B14F-4D97-AF65-F5344CB8AC3E}">
        <p14:creationId xmlns:p14="http://schemas.microsoft.com/office/powerpoint/2010/main" val="18188337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4F11A0-0223-AE9C-3603-F52A7C750918}"/>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Dreisatz</a:t>
            </a:r>
            <a:endParaRPr lang="de-DE" dirty="0"/>
          </a:p>
        </p:txBody>
      </p:sp>
      <p:sp>
        <p:nvSpPr>
          <p:cNvPr id="3" name="Inhaltsplatzhalter 2">
            <a:extLst>
              <a:ext uri="{FF2B5EF4-FFF2-40B4-BE49-F238E27FC236}">
                <a16:creationId xmlns:a16="http://schemas.microsoft.com/office/drawing/2014/main" id="{4FF5715B-1BAF-3E42-B25C-87E65369C546}"/>
              </a:ext>
            </a:extLst>
          </p:cNvPr>
          <p:cNvSpPr>
            <a:spLocks noGrp="1"/>
          </p:cNvSpPr>
          <p:nvPr>
            <p:ph idx="1"/>
          </p:nvPr>
        </p:nvSpPr>
        <p:spPr>
          <a:xfrm>
            <a:off x="838200" y="1519311"/>
            <a:ext cx="10515600" cy="4657652"/>
          </a:xfrm>
        </p:spPr>
        <p:txBody>
          <a:bodyPr>
            <a:normAutofit fontScale="70000" lnSpcReduction="20000"/>
          </a:bodyPr>
          <a:lstStyle/>
          <a:p>
            <a:pPr marL="0" indent="0">
              <a:lnSpc>
                <a:spcPct val="170000"/>
              </a:lnSpc>
              <a:buNone/>
            </a:pPr>
            <a:r>
              <a:rPr lang="de-DE" dirty="0">
                <a:latin typeface="Arial" panose="020B0604020202020204" pitchFamily="34" charset="0"/>
                <a:cs typeface="Arial" panose="020B0604020202020204" pitchFamily="34" charset="0"/>
              </a:rPr>
              <a:t>Da man sich beim Dreisatz immer mit Textaufgaben herumschlagen muss, macht es Sinn, vorab erst einmal so eine Aufgabe genauer anzusehen und zu überlegen, wie man welche Informationen dort herausbekommt. Dazu dient mir eine konkrete Textaufgabe als Beispiel:</a:t>
            </a:r>
          </a:p>
          <a:p>
            <a:pPr marL="0" indent="0">
              <a:lnSpc>
                <a:spcPct val="170000"/>
              </a:lnSpc>
              <a:buNone/>
            </a:pPr>
            <a:r>
              <a:rPr lang="de-DE" i="1" dirty="0">
                <a:latin typeface="Arial" panose="020B0604020202020204" pitchFamily="34" charset="0"/>
                <a:cs typeface="Arial" panose="020B0604020202020204" pitchFamily="34" charset="0"/>
              </a:rPr>
              <a:t>Ein Pkw verbraucht auf 100 km 9,6 Liter Benzin. Welche Strecke kann er mit einer Tankfüllung von 60 Litern zurücklegen?</a:t>
            </a:r>
            <a:endParaRPr lang="de-DE" dirty="0">
              <a:latin typeface="Arial" panose="020B0604020202020204" pitchFamily="34" charset="0"/>
              <a:cs typeface="Arial" panose="020B0604020202020204" pitchFamily="34" charset="0"/>
            </a:endParaRPr>
          </a:p>
          <a:p>
            <a:pPr marL="0" indent="0">
              <a:lnSpc>
                <a:spcPct val="170000"/>
              </a:lnSpc>
              <a:buNone/>
            </a:pPr>
            <a:r>
              <a:rPr lang="de-DE" dirty="0">
                <a:latin typeface="Arial" panose="020B0604020202020204" pitchFamily="34" charset="0"/>
                <a:cs typeface="Arial" panose="020B0604020202020204" pitchFamily="34" charset="0"/>
              </a:rPr>
              <a:t>Hier gibt es einen Zusammenhang zwischen den Litern Benzin und der Strecke, die man damit fahren kann: 100 km entsprechen 9,6 Litern Benzin. Kurz:</a:t>
            </a:r>
            <a:r>
              <a:rPr lang="de-DE" b="1" dirty="0">
                <a:latin typeface="Arial" panose="020B0604020202020204" pitchFamily="34" charset="0"/>
                <a:cs typeface="Arial" panose="020B0604020202020204" pitchFamily="34" charset="0"/>
              </a:rPr>
              <a:t> 	</a:t>
            </a:r>
            <a:r>
              <a:rPr lang="de-DE" dirty="0">
                <a:latin typeface="Arial" panose="020B0604020202020204" pitchFamily="34" charset="0"/>
                <a:cs typeface="Arial" panose="020B0604020202020204" pitchFamily="34" charset="0"/>
              </a:rPr>
              <a:t>100 km ≙ 9,6 L</a:t>
            </a:r>
          </a:p>
          <a:p>
            <a:pPr marL="0" indent="0">
              <a:lnSpc>
                <a:spcPct val="170000"/>
              </a:lnSpc>
              <a:buNone/>
            </a:pPr>
            <a:r>
              <a:rPr lang="de-DE" dirty="0">
                <a:latin typeface="Arial" panose="020B0604020202020204" pitchFamily="34" charset="0"/>
                <a:cs typeface="Arial" panose="020B0604020202020204" pitchFamily="34" charset="0"/>
              </a:rPr>
              <a:t>Mit dieser Information soll nun herausgefunden werden, wie weit man mit 60 L kommt.</a:t>
            </a:r>
          </a:p>
        </p:txBody>
      </p:sp>
    </p:spTree>
    <p:extLst>
      <p:ext uri="{BB962C8B-B14F-4D97-AF65-F5344CB8AC3E}">
        <p14:creationId xmlns:p14="http://schemas.microsoft.com/office/powerpoint/2010/main" val="20086492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6CDA0D-6A7D-7F5D-ECCF-43CDFEEBD2E2}"/>
              </a:ext>
            </a:extLst>
          </p:cNvPr>
          <p:cNvSpPr>
            <a:spLocks noGrp="1"/>
          </p:cNvSpPr>
          <p:nvPr>
            <p:ph type="title"/>
          </p:nvPr>
        </p:nvSpPr>
        <p:spPr/>
        <p:txBody>
          <a:bodyPr>
            <a:normAutofit fontScale="90000"/>
          </a:bodyPr>
          <a:lstStyle/>
          <a:p>
            <a:r>
              <a:rPr lang="de-DE" sz="4000" dirty="0">
                <a:latin typeface="Arial" panose="020B0604020202020204" pitchFamily="34" charset="0"/>
                <a:cs typeface="Arial" panose="020B0604020202020204" pitchFamily="34" charset="0"/>
              </a:rPr>
              <a:t>Dreisatz (Verschiedene Möglichkeiten der Berechnung)</a:t>
            </a:r>
            <a:br>
              <a:rPr lang="de-DE" dirty="0">
                <a:latin typeface="Arial" panose="020B0604020202020204" pitchFamily="34" charset="0"/>
                <a:cs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CF6AB67F-843C-0D73-13D6-23BFA2A9DED8}"/>
              </a:ext>
            </a:extLst>
          </p:cNvPr>
          <p:cNvSpPr>
            <a:spLocks noGrp="1"/>
          </p:cNvSpPr>
          <p:nvPr>
            <p:ph idx="1"/>
          </p:nvPr>
        </p:nvSpPr>
        <p:spPr>
          <a:xfrm>
            <a:off x="838200" y="1252025"/>
            <a:ext cx="10515600" cy="5064369"/>
          </a:xfrm>
        </p:spPr>
        <p:txBody>
          <a:bodyPr>
            <a:normAutofit/>
          </a:bodyPr>
          <a:lstStyle/>
          <a:p>
            <a:pPr marL="0" indent="0">
              <a:lnSpc>
                <a:spcPct val="150000"/>
              </a:lnSpc>
              <a:buNone/>
            </a:pPr>
            <a:r>
              <a:rPr lang="de-DE" sz="2000" dirty="0">
                <a:latin typeface="Arial" panose="020B0604020202020204" pitchFamily="34" charset="0"/>
                <a:cs typeface="Arial" panose="020B0604020202020204" pitchFamily="34" charset="0"/>
              </a:rPr>
              <a:t>Es gibt grundsätzlich immer mehrere Möglichkeiten, etwas zu berechnen.</a:t>
            </a:r>
          </a:p>
          <a:p>
            <a:pPr marL="0" indent="0">
              <a:lnSpc>
                <a:spcPct val="150000"/>
              </a:lnSpc>
              <a:buNone/>
            </a:pPr>
            <a:r>
              <a:rPr lang="de-DE" sz="2000" dirty="0">
                <a:latin typeface="Arial" panose="020B0604020202020204" pitchFamily="34" charset="0"/>
                <a:cs typeface="Arial" panose="020B0604020202020204" pitchFamily="34" charset="0"/>
              </a:rPr>
              <a:t>Für welche auch immer du dich entscheidest, ist egal.- Solange du die mathematischen Regeln befolgst.</a:t>
            </a:r>
          </a:p>
          <a:p>
            <a:pPr marL="0" indent="0">
              <a:lnSpc>
                <a:spcPct val="150000"/>
              </a:lnSpc>
              <a:buNone/>
            </a:pPr>
            <a:r>
              <a:rPr lang="de-DE" sz="2000" b="1" dirty="0">
                <a:latin typeface="Arial" panose="020B0604020202020204" pitchFamily="34" charset="0"/>
                <a:cs typeface="Arial" panose="020B0604020202020204" pitchFamily="34" charset="0"/>
              </a:rPr>
              <a:t>Möglichkeit 1</a:t>
            </a:r>
            <a:r>
              <a:rPr lang="de-DE" sz="2000" dirty="0">
                <a:latin typeface="Arial" panose="020B0604020202020204" pitchFamily="34" charset="0"/>
                <a:cs typeface="Arial" panose="020B0604020202020204" pitchFamily="34" charset="0"/>
              </a:rPr>
              <a:t>, das herauszufinden: Berechne, wie weit man mit 1L kommt. Um das herauszufinden, musst du überlegen, in wie viele Teile du die 9,6 teilen musst, um auf 1 zu kommen (1 kommt immer raus, wenn man eine Zahl durch exakt dieselbe Zahl teilt):         9,6L : 9,6 = 1 L. dasselbe machst du mit der anderen Zahl, den 100km, also:</a:t>
            </a: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6C0A1385-6DF5-388C-C552-953FDB4EF3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9338" y="4990932"/>
            <a:ext cx="5053324" cy="1230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29594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ACAF53-CEAB-5B01-19BA-FC74FC0C8085}"/>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Dreisatz</a:t>
            </a:r>
            <a:endParaRPr lang="de-DE" dirty="0"/>
          </a:p>
        </p:txBody>
      </p:sp>
      <p:sp>
        <p:nvSpPr>
          <p:cNvPr id="3" name="Inhaltsplatzhalter 2">
            <a:extLst>
              <a:ext uri="{FF2B5EF4-FFF2-40B4-BE49-F238E27FC236}">
                <a16:creationId xmlns:a16="http://schemas.microsoft.com/office/drawing/2014/main" id="{169A7FD7-7A06-097E-4DF4-07242A623933}"/>
              </a:ext>
            </a:extLst>
          </p:cNvPr>
          <p:cNvSpPr>
            <a:spLocks noGrp="1"/>
          </p:cNvSpPr>
          <p:nvPr>
            <p:ph idx="1"/>
          </p:nvPr>
        </p:nvSpPr>
        <p:spPr>
          <a:xfrm>
            <a:off x="838200" y="2912011"/>
            <a:ext cx="10515600" cy="3264951"/>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Jetzt hast du die Strecke, die du mit 1 L schaffen kannst: 10,42 km.</a:t>
            </a:r>
          </a:p>
          <a:p>
            <a:pPr marL="0" indent="0">
              <a:lnSpc>
                <a:spcPct val="150000"/>
              </a:lnSpc>
              <a:buNone/>
            </a:pPr>
            <a:r>
              <a:rPr lang="de-DE" sz="2400" dirty="0">
                <a:latin typeface="Arial" panose="020B0604020202020204" pitchFamily="34" charset="0"/>
                <a:cs typeface="Arial" panose="020B0604020202020204" pitchFamily="34" charset="0"/>
              </a:rPr>
              <a:t>Um nun herauszubekommen, wie weit Dich 60L fahren lassen, multiplizierst du die 10,42 km mit 60:</a:t>
            </a:r>
          </a:p>
          <a:p>
            <a:pPr marL="0" indent="0">
              <a:lnSpc>
                <a:spcPct val="150000"/>
              </a:lnSpc>
              <a:buNone/>
            </a:pPr>
            <a:r>
              <a:rPr lang="de-DE" sz="2400" dirty="0">
                <a:latin typeface="Arial" panose="020B0604020202020204" pitchFamily="34" charset="0"/>
                <a:cs typeface="Arial" panose="020B0604020202020204" pitchFamily="34" charset="0"/>
              </a:rPr>
              <a:t> </a:t>
            </a:r>
          </a:p>
          <a:p>
            <a:pPr marL="0" indent="0" algn="ctr">
              <a:lnSpc>
                <a:spcPct val="150000"/>
              </a:lnSpc>
              <a:buNone/>
            </a:pPr>
            <a:r>
              <a:rPr lang="de-DE" sz="2400" dirty="0">
                <a:latin typeface="Arial" panose="020B0604020202020204" pitchFamily="34" charset="0"/>
                <a:cs typeface="Arial" panose="020B0604020202020204" pitchFamily="34" charset="0"/>
              </a:rPr>
              <a:t>10,42 km · 60 = </a:t>
            </a:r>
            <a:r>
              <a:rPr lang="de-DE" sz="2400" b="1" dirty="0">
                <a:latin typeface="Arial" panose="020B0604020202020204" pitchFamily="34" charset="0"/>
                <a:cs typeface="Arial" panose="020B0604020202020204" pitchFamily="34" charset="0"/>
              </a:rPr>
              <a:t>625 km               FERTIG</a:t>
            </a:r>
            <a:endParaRPr lang="de-DE" sz="2400" dirty="0">
              <a:latin typeface="Arial" panose="020B0604020202020204" pitchFamily="34" charset="0"/>
              <a:cs typeface="Arial" panose="020B0604020202020204" pitchFamily="34" charset="0"/>
            </a:endParaRPr>
          </a:p>
          <a:p>
            <a:pPr marL="0" indent="0">
              <a:lnSpc>
                <a:spcPct val="150000"/>
              </a:lnSpc>
              <a:buNone/>
            </a:pPr>
            <a:endParaRPr lang="de-DE" sz="2400" dirty="0">
              <a:latin typeface="Arial" panose="020B0604020202020204" pitchFamily="34" charset="0"/>
              <a:cs typeface="Arial" panose="020B0604020202020204" pitchFamily="34" charset="0"/>
            </a:endParaRPr>
          </a:p>
        </p:txBody>
      </p:sp>
      <p:pic>
        <p:nvPicPr>
          <p:cNvPr id="4" name="Picture 2">
            <a:extLst>
              <a:ext uri="{FF2B5EF4-FFF2-40B4-BE49-F238E27FC236}">
                <a16:creationId xmlns:a16="http://schemas.microsoft.com/office/drawing/2014/main" id="{10698E70-642E-93F3-4839-CB46064373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4743" y="1528768"/>
            <a:ext cx="5682514" cy="1383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49002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16E04E-23C1-7FA3-F4F8-EEF76EBB5473}"/>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Dreisatz</a:t>
            </a:r>
            <a:endParaRPr lang="de-DE" dirty="0"/>
          </a:p>
        </p:txBody>
      </p:sp>
      <p:sp>
        <p:nvSpPr>
          <p:cNvPr id="3" name="Inhaltsplatzhalter 2">
            <a:extLst>
              <a:ext uri="{FF2B5EF4-FFF2-40B4-BE49-F238E27FC236}">
                <a16:creationId xmlns:a16="http://schemas.microsoft.com/office/drawing/2014/main" id="{A085A5D4-25D0-9C09-0E43-9B2D418D4F9E}"/>
              </a:ext>
            </a:extLst>
          </p:cNvPr>
          <p:cNvSpPr>
            <a:spLocks noGrp="1"/>
          </p:cNvSpPr>
          <p:nvPr>
            <p:ph idx="1"/>
          </p:nvPr>
        </p:nvSpPr>
        <p:spPr>
          <a:xfrm>
            <a:off x="838200" y="1406769"/>
            <a:ext cx="10515600" cy="4770194"/>
          </a:xfrm>
        </p:spPr>
        <p:txBody>
          <a:bodyPr>
            <a:normAutofit/>
          </a:bodyPr>
          <a:lstStyle/>
          <a:p>
            <a:pPr marL="0" indent="0">
              <a:lnSpc>
                <a:spcPct val="160000"/>
              </a:lnSpc>
              <a:buNone/>
            </a:pPr>
            <a:r>
              <a:rPr lang="de-DE" sz="2000" b="1" dirty="0">
                <a:latin typeface="Arial" panose="020B0604020202020204" pitchFamily="34" charset="0"/>
                <a:cs typeface="Arial" panose="020B0604020202020204" pitchFamily="34" charset="0"/>
              </a:rPr>
              <a:t>Möglichkeit 2</a:t>
            </a:r>
            <a:r>
              <a:rPr lang="de-DE" sz="2000" dirty="0">
                <a:latin typeface="Arial" panose="020B0604020202020204" pitchFamily="34" charset="0"/>
                <a:cs typeface="Arial" panose="020B0604020202020204" pitchFamily="34" charset="0"/>
              </a:rPr>
              <a:t> finde ich persönlich besser und einfacher. Hier beginne ich mit der gleichen Zeile wie oben: 100 km ≙ 9,6 L</a:t>
            </a:r>
          </a:p>
          <a:p>
            <a:pPr marL="0" indent="0">
              <a:lnSpc>
                <a:spcPct val="160000"/>
              </a:lnSpc>
              <a:buNone/>
            </a:pPr>
            <a:r>
              <a:rPr lang="de-DE" sz="2000" dirty="0">
                <a:latin typeface="Arial" panose="020B0604020202020204" pitchFamily="34" charset="0"/>
                <a:cs typeface="Arial" panose="020B0604020202020204" pitchFamily="34" charset="0"/>
              </a:rPr>
              <a:t>Dann schreibe ich unter die Liter die angegebenen Liter und unter die 100km die Variable x, da ich die Kilometer ja herausfinden will.</a:t>
            </a:r>
          </a:p>
          <a:p>
            <a:pPr marL="0" indent="0">
              <a:lnSpc>
                <a:spcPct val="160000"/>
              </a:lnSpc>
              <a:buNone/>
            </a:pPr>
            <a:r>
              <a:rPr lang="de-DE" sz="2000" dirty="0">
                <a:latin typeface="Arial" panose="020B0604020202020204" pitchFamily="34" charset="0"/>
                <a:cs typeface="Arial" panose="020B0604020202020204" pitchFamily="34" charset="0"/>
              </a:rPr>
              <a:t>		        100 km ≙ 9,6 L            x ≙ 60 L</a:t>
            </a:r>
          </a:p>
          <a:p>
            <a:pPr marL="0" indent="0">
              <a:lnSpc>
                <a:spcPct val="160000"/>
              </a:lnSpc>
              <a:buNone/>
            </a:pPr>
            <a:r>
              <a:rPr lang="de-DE" sz="2000" dirty="0">
                <a:latin typeface="Arial" panose="020B0604020202020204" pitchFamily="34" charset="0"/>
                <a:cs typeface="Arial" panose="020B0604020202020204" pitchFamily="34" charset="0"/>
              </a:rPr>
              <a:t>Wichtig hier ist: </a:t>
            </a:r>
            <a:r>
              <a:rPr lang="de-DE" sz="2000" b="1" dirty="0">
                <a:latin typeface="Arial" panose="020B0604020202020204" pitchFamily="34" charset="0"/>
                <a:cs typeface="Arial" panose="020B0604020202020204" pitchFamily="34" charset="0"/>
              </a:rPr>
              <a:t>Alle Zahlen mit gleicher Einheit müssen unbedingt direkt untereinander stehen</a:t>
            </a:r>
            <a:r>
              <a:rPr lang="de-DE" sz="2000" dirty="0">
                <a:latin typeface="Arial" panose="020B0604020202020204" pitchFamily="34" charset="0"/>
                <a:cs typeface="Arial" panose="020B0604020202020204" pitchFamily="34" charset="0"/>
              </a:rPr>
              <a:t>.</a:t>
            </a:r>
          </a:p>
          <a:p>
            <a:pPr marL="0" indent="0">
              <a:lnSpc>
                <a:spcPct val="160000"/>
              </a:lnSpc>
              <a:buNone/>
            </a:pPr>
            <a:r>
              <a:rPr lang="de-DE" sz="2000" dirty="0">
                <a:latin typeface="Arial" panose="020B0604020202020204" pitchFamily="34" charset="0"/>
                <a:cs typeface="Arial" panose="020B0604020202020204" pitchFamily="34" charset="0"/>
              </a:rPr>
              <a:t>Jetzt legst du ein gedankliches Kreuz über das Ganze:</a:t>
            </a:r>
          </a:p>
        </p:txBody>
      </p:sp>
      <p:pic>
        <p:nvPicPr>
          <p:cNvPr id="2050" name="Picture 2">
            <a:extLst>
              <a:ext uri="{FF2B5EF4-FFF2-40B4-BE49-F238E27FC236}">
                <a16:creationId xmlns:a16="http://schemas.microsoft.com/office/drawing/2014/main" id="{88282A95-1485-4A0C-DC61-1EFDE9026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3655" y="5013766"/>
            <a:ext cx="3360145" cy="1325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75542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068344-DC15-BC93-62F8-BBAD0D1DC6C6}"/>
              </a:ext>
            </a:extLst>
          </p:cNvPr>
          <p:cNvSpPr>
            <a:spLocks noGrp="1"/>
          </p:cNvSpPr>
          <p:nvPr>
            <p:ph type="title"/>
          </p:nvPr>
        </p:nvSpPr>
        <p:spPr>
          <a:xfrm>
            <a:off x="838200" y="365126"/>
            <a:ext cx="10515600" cy="739186"/>
          </a:xfrm>
        </p:spPr>
        <p:txBody>
          <a:bodyPr>
            <a:normAutofit fontScale="90000"/>
          </a:bodyPr>
          <a:lstStyle/>
          <a:p>
            <a:br>
              <a:rPr lang="de-DE" b="1" dirty="0"/>
            </a:br>
            <a:br>
              <a:rPr lang="de-DE" b="1" dirty="0"/>
            </a:br>
            <a:r>
              <a:rPr lang="de-DE" b="1" dirty="0"/>
              <a:t>Proportionalität</a:t>
            </a:r>
            <a:br>
              <a:rPr lang="de-DE" b="1" dirty="0"/>
            </a:br>
            <a:endParaRPr lang="de-DE" dirty="0"/>
          </a:p>
        </p:txBody>
      </p:sp>
      <p:sp>
        <p:nvSpPr>
          <p:cNvPr id="3" name="Inhaltsplatzhalter 2">
            <a:extLst>
              <a:ext uri="{FF2B5EF4-FFF2-40B4-BE49-F238E27FC236}">
                <a16:creationId xmlns:a16="http://schemas.microsoft.com/office/drawing/2014/main" id="{A1A94DB8-8188-B020-B614-1E7AE1ECB628}"/>
              </a:ext>
            </a:extLst>
          </p:cNvPr>
          <p:cNvSpPr>
            <a:spLocks noGrp="1"/>
          </p:cNvSpPr>
          <p:nvPr>
            <p:ph idx="1"/>
          </p:nvPr>
        </p:nvSpPr>
        <p:spPr>
          <a:xfrm>
            <a:off x="838200" y="1252025"/>
            <a:ext cx="10515600" cy="4924938"/>
          </a:xfrm>
        </p:spPr>
        <p:txBody>
          <a:bodyPr>
            <a:normAutofit/>
          </a:bodyPr>
          <a:lstStyle/>
          <a:p>
            <a:pPr marL="0" indent="0">
              <a:lnSpc>
                <a:spcPct val="150000"/>
              </a:lnSpc>
              <a:buNone/>
            </a:pPr>
            <a:r>
              <a:rPr lang="de-DE" sz="2400" b="1" dirty="0">
                <a:latin typeface="Arial" panose="020B0604020202020204" pitchFamily="34" charset="0"/>
                <a:cs typeface="Arial" panose="020B0604020202020204" pitchFamily="34" charset="0"/>
              </a:rPr>
              <a:t>Proportionalität </a:t>
            </a:r>
            <a:r>
              <a:rPr lang="de-DE" sz="2400" dirty="0">
                <a:latin typeface="Arial" panose="020B0604020202020204" pitchFamily="34" charset="0"/>
                <a:cs typeface="Arial" panose="020B0604020202020204" pitchFamily="34" charset="0"/>
              </a:rPr>
              <a:t>beschreibt zunächst, dass 2 oder mehr Größen voneinander abhängen. Passiert etwas mit der einen Größe, passiert auch etwas mit der bzw. den  anderen.</a:t>
            </a:r>
          </a:p>
          <a:p>
            <a:pPr marL="0" indent="0">
              <a:lnSpc>
                <a:spcPct val="150000"/>
              </a:lnSpc>
              <a:buNone/>
            </a:pPr>
            <a:r>
              <a:rPr lang="de-DE" sz="2400" dirty="0">
                <a:latin typeface="Arial" panose="020B0604020202020204" pitchFamily="34" charset="0"/>
                <a:cs typeface="Arial" panose="020B0604020202020204" pitchFamily="34" charset="0"/>
              </a:rPr>
              <a:t>Schauen wir uns 2 Größen an und wir nennen diese Größen A und B.</a:t>
            </a:r>
          </a:p>
          <a:p>
            <a:pPr marL="0" indent="0">
              <a:lnSpc>
                <a:spcPct val="150000"/>
              </a:lnSpc>
              <a:buNone/>
            </a:pPr>
            <a:endParaRPr lang="de-DE" sz="2400" dirty="0">
              <a:latin typeface="Arial" panose="020B0604020202020204" pitchFamily="34" charset="0"/>
              <a:cs typeface="Arial" panose="020B0604020202020204" pitchFamily="34" charset="0"/>
            </a:endParaRPr>
          </a:p>
        </p:txBody>
      </p:sp>
      <p:graphicFrame>
        <p:nvGraphicFramePr>
          <p:cNvPr id="4" name="Tabelle 3">
            <a:extLst>
              <a:ext uri="{FF2B5EF4-FFF2-40B4-BE49-F238E27FC236}">
                <a16:creationId xmlns:a16="http://schemas.microsoft.com/office/drawing/2014/main" id="{6DF8FCD0-C8DE-2E81-CFAC-6DC9A988C26D}"/>
              </a:ext>
            </a:extLst>
          </p:cNvPr>
          <p:cNvGraphicFramePr>
            <a:graphicFrameLocks noGrp="1"/>
          </p:cNvGraphicFramePr>
          <p:nvPr>
            <p:extLst>
              <p:ext uri="{D42A27DB-BD31-4B8C-83A1-F6EECF244321}">
                <p14:modId xmlns:p14="http://schemas.microsoft.com/office/powerpoint/2010/main" val="2863852203"/>
              </p:ext>
            </p:extLst>
          </p:nvPr>
        </p:nvGraphicFramePr>
        <p:xfrm>
          <a:off x="3052689" y="4215326"/>
          <a:ext cx="6006906" cy="1538362"/>
        </p:xfrm>
        <a:graphic>
          <a:graphicData uri="http://schemas.openxmlformats.org/drawingml/2006/table">
            <a:tbl>
              <a:tblPr/>
              <a:tblGrid>
                <a:gridCol w="1102716">
                  <a:extLst>
                    <a:ext uri="{9D8B030D-6E8A-4147-A177-3AD203B41FA5}">
                      <a16:colId xmlns:a16="http://schemas.microsoft.com/office/drawing/2014/main" val="378670497"/>
                    </a:ext>
                  </a:extLst>
                </a:gridCol>
                <a:gridCol w="612745">
                  <a:extLst>
                    <a:ext uri="{9D8B030D-6E8A-4147-A177-3AD203B41FA5}">
                      <a16:colId xmlns:a16="http://schemas.microsoft.com/office/drawing/2014/main" val="1683857561"/>
                    </a:ext>
                  </a:extLst>
                </a:gridCol>
                <a:gridCol w="612745">
                  <a:extLst>
                    <a:ext uri="{9D8B030D-6E8A-4147-A177-3AD203B41FA5}">
                      <a16:colId xmlns:a16="http://schemas.microsoft.com/office/drawing/2014/main" val="245844459"/>
                    </a:ext>
                  </a:extLst>
                </a:gridCol>
                <a:gridCol w="612745">
                  <a:extLst>
                    <a:ext uri="{9D8B030D-6E8A-4147-A177-3AD203B41FA5}">
                      <a16:colId xmlns:a16="http://schemas.microsoft.com/office/drawing/2014/main" val="3418222333"/>
                    </a:ext>
                  </a:extLst>
                </a:gridCol>
                <a:gridCol w="613860">
                  <a:extLst>
                    <a:ext uri="{9D8B030D-6E8A-4147-A177-3AD203B41FA5}">
                      <a16:colId xmlns:a16="http://schemas.microsoft.com/office/drawing/2014/main" val="1851795369"/>
                    </a:ext>
                  </a:extLst>
                </a:gridCol>
                <a:gridCol w="612745">
                  <a:extLst>
                    <a:ext uri="{9D8B030D-6E8A-4147-A177-3AD203B41FA5}">
                      <a16:colId xmlns:a16="http://schemas.microsoft.com/office/drawing/2014/main" val="3596166520"/>
                    </a:ext>
                  </a:extLst>
                </a:gridCol>
                <a:gridCol w="612745">
                  <a:extLst>
                    <a:ext uri="{9D8B030D-6E8A-4147-A177-3AD203B41FA5}">
                      <a16:colId xmlns:a16="http://schemas.microsoft.com/office/drawing/2014/main" val="4131367248"/>
                    </a:ext>
                  </a:extLst>
                </a:gridCol>
                <a:gridCol w="612745">
                  <a:extLst>
                    <a:ext uri="{9D8B030D-6E8A-4147-A177-3AD203B41FA5}">
                      <a16:colId xmlns:a16="http://schemas.microsoft.com/office/drawing/2014/main" val="1316091485"/>
                    </a:ext>
                  </a:extLst>
                </a:gridCol>
                <a:gridCol w="613860">
                  <a:extLst>
                    <a:ext uri="{9D8B030D-6E8A-4147-A177-3AD203B41FA5}">
                      <a16:colId xmlns:a16="http://schemas.microsoft.com/office/drawing/2014/main" val="3464690283"/>
                    </a:ext>
                  </a:extLst>
                </a:gridCol>
              </a:tblGrid>
              <a:tr h="769181">
                <a:tc>
                  <a:txBody>
                    <a:bodyPr/>
                    <a:lstStyle/>
                    <a:p>
                      <a:pPr algn="ctr">
                        <a:buNone/>
                      </a:pPr>
                      <a:r>
                        <a:rPr lang="de-DE" sz="1800" b="1" dirty="0">
                          <a:effectLst/>
                          <a:latin typeface="Arial" panose="020B0604020202020204" pitchFamily="34" charset="0"/>
                        </a:rPr>
                        <a:t>Größe A</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dirty="0">
                          <a:effectLst/>
                          <a:latin typeface="Arial" panose="020B0604020202020204" pitchFamily="34" charset="0"/>
                        </a:rPr>
                        <a:t>2</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dirty="0">
                          <a:effectLst/>
                          <a:latin typeface="Arial" panose="020B0604020202020204" pitchFamily="34" charset="0"/>
                        </a:rPr>
                        <a:t>4</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6</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8</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10</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12</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14</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16</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6850892"/>
                  </a:ext>
                </a:extLst>
              </a:tr>
              <a:tr h="769181">
                <a:tc>
                  <a:txBody>
                    <a:bodyPr/>
                    <a:lstStyle/>
                    <a:p>
                      <a:pPr algn="ctr">
                        <a:buNone/>
                      </a:pPr>
                      <a:r>
                        <a:rPr lang="de-DE" sz="1800" b="1" dirty="0">
                          <a:effectLst/>
                          <a:latin typeface="Arial" panose="020B0604020202020204" pitchFamily="34" charset="0"/>
                        </a:rPr>
                        <a:t>Größe B</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4</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8</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a:solidFill>
                            <a:srgbClr val="FF0000"/>
                          </a:solidFill>
                          <a:effectLst/>
                          <a:latin typeface="Arial" panose="020B0604020202020204" pitchFamily="34" charset="0"/>
                        </a:rPr>
                        <a:t>12</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a:solidFill>
                            <a:srgbClr val="FF0000"/>
                          </a:solidFill>
                          <a:effectLst/>
                          <a:latin typeface="Arial" panose="020B0604020202020204" pitchFamily="34" charset="0"/>
                        </a:rPr>
                        <a:t>16</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20</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a:solidFill>
                            <a:srgbClr val="FF0000"/>
                          </a:solidFill>
                          <a:effectLst/>
                          <a:latin typeface="Arial" panose="020B0604020202020204" pitchFamily="34" charset="0"/>
                        </a:rPr>
                        <a:t>24</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a:solidFill>
                            <a:srgbClr val="FF0000"/>
                          </a:solidFill>
                          <a:effectLst/>
                          <a:latin typeface="Arial" panose="020B0604020202020204" pitchFamily="34" charset="0"/>
                        </a:rPr>
                        <a:t>28</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dirty="0">
                          <a:solidFill>
                            <a:srgbClr val="FF0000"/>
                          </a:solidFill>
                          <a:effectLst/>
                          <a:latin typeface="Arial" panose="020B0604020202020204" pitchFamily="34" charset="0"/>
                        </a:rPr>
                        <a:t>32</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49819910"/>
                  </a:ext>
                </a:extLst>
              </a:tr>
            </a:tbl>
          </a:graphicData>
        </a:graphic>
      </p:graphicFrame>
      <p:sp>
        <p:nvSpPr>
          <p:cNvPr id="5" name="Rectangle 1">
            <a:extLst>
              <a:ext uri="{FF2B5EF4-FFF2-40B4-BE49-F238E27FC236}">
                <a16:creationId xmlns:a16="http://schemas.microsoft.com/office/drawing/2014/main" id="{B87CE5A0-CB2F-1826-6104-E31523711804}"/>
              </a:ext>
            </a:extLst>
          </p:cNvPr>
          <p:cNvSpPr>
            <a:spLocks noChangeArrowheads="1"/>
          </p:cNvSpPr>
          <p:nvPr/>
        </p:nvSpPr>
        <p:spPr bwMode="auto">
          <a:xfrm>
            <a:off x="4387850" y="37766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chemeClr val="tx1"/>
                </a:solidFill>
                <a:effectLst/>
                <a:latin typeface="Arial" panose="020B0604020202020204" pitchFamily="34" charset="0"/>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485915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E96B5D-9C06-E895-EF02-9A91F03BBBAE}"/>
              </a:ext>
            </a:extLst>
          </p:cNvPr>
          <p:cNvSpPr>
            <a:spLocks noGrp="1"/>
          </p:cNvSpPr>
          <p:nvPr>
            <p:ph type="title"/>
          </p:nvPr>
        </p:nvSpPr>
        <p:spPr/>
        <p:txBody>
          <a:bodyPr/>
          <a:lstStyle/>
          <a:p>
            <a:r>
              <a:rPr lang="de-DE" dirty="0">
                <a:solidFill>
                  <a:srgbClr val="FF0000"/>
                </a:solidFill>
                <a:latin typeface="Arial" panose="020B0604020202020204" pitchFamily="34" charset="0"/>
                <a:cs typeface="Arial" panose="020B0604020202020204" pitchFamily="34" charset="0"/>
              </a:rPr>
              <a:t>Direkte</a:t>
            </a:r>
            <a:r>
              <a:rPr lang="de-DE" b="1" dirty="0">
                <a:solidFill>
                  <a:srgbClr val="FF0000"/>
                </a:solidFill>
                <a:latin typeface="Arial" panose="020B0604020202020204" pitchFamily="34" charset="0"/>
                <a:cs typeface="Arial" panose="020B0604020202020204" pitchFamily="34" charset="0"/>
              </a:rPr>
              <a:t> </a:t>
            </a:r>
            <a:r>
              <a:rPr lang="de-DE" b="1" dirty="0"/>
              <a:t>Proportionalität</a:t>
            </a:r>
            <a:endParaRPr lang="de-DE" dirty="0"/>
          </a:p>
        </p:txBody>
      </p:sp>
      <p:sp>
        <p:nvSpPr>
          <p:cNvPr id="3" name="Inhaltsplatzhalter 2">
            <a:extLst>
              <a:ext uri="{FF2B5EF4-FFF2-40B4-BE49-F238E27FC236}">
                <a16:creationId xmlns:a16="http://schemas.microsoft.com/office/drawing/2014/main" id="{8797A281-9F00-8831-6C26-AA362B66E7B7}"/>
              </a:ext>
            </a:extLst>
          </p:cNvPr>
          <p:cNvSpPr>
            <a:spLocks noGrp="1"/>
          </p:cNvSpPr>
          <p:nvPr>
            <p:ph idx="1"/>
          </p:nvPr>
        </p:nvSpPr>
        <p:spPr>
          <a:xfrm>
            <a:off x="838200" y="1434905"/>
            <a:ext cx="10515600" cy="5057970"/>
          </a:xfrm>
        </p:spPr>
        <p:txBody>
          <a:bodyPr>
            <a:normAutofit fontScale="70000" lnSpcReduction="20000"/>
          </a:bodyPr>
          <a:lstStyle/>
          <a:p>
            <a:pPr marL="0" indent="0">
              <a:lnSpc>
                <a:spcPct val="170000"/>
              </a:lnSpc>
              <a:buNone/>
            </a:pPr>
            <a:r>
              <a:rPr lang="de-DE" dirty="0">
                <a:latin typeface="Arial" panose="020B0604020202020204" pitchFamily="34" charset="0"/>
                <a:cs typeface="Arial" panose="020B0604020202020204" pitchFamily="34" charset="0"/>
              </a:rPr>
              <a:t>Bei der direkten Proportionalität hängen die A und B gleichartig voneinander ab, heißt: Wenn Größe A steigt, steigt auch B </a:t>
            </a:r>
            <a:r>
              <a:rPr lang="de-DE" b="1" dirty="0">
                <a:latin typeface="Arial" panose="020B0604020202020204" pitchFamily="34" charset="0"/>
                <a:cs typeface="Arial" panose="020B0604020202020204" pitchFamily="34" charset="0"/>
              </a:rPr>
              <a:t>proportional</a:t>
            </a:r>
            <a:r>
              <a:rPr lang="de-DE" dirty="0">
                <a:latin typeface="Arial" panose="020B0604020202020204" pitchFamily="34" charset="0"/>
                <a:cs typeface="Arial" panose="020B0604020202020204" pitchFamily="34" charset="0"/>
              </a:rPr>
              <a:t>, das bedeutet: in gleichem Umfang. Wenn Größe A fällt, fällt auch Größe B proportional. Und umgekehrt: </a:t>
            </a:r>
          </a:p>
          <a:p>
            <a:pPr marL="0" indent="0" algn="ctr">
              <a:lnSpc>
                <a:spcPct val="170000"/>
              </a:lnSpc>
              <a:buNone/>
            </a:pPr>
            <a:r>
              <a:rPr lang="de-DE" b="1" dirty="0">
                <a:latin typeface="Arial" panose="020B0604020202020204" pitchFamily="34" charset="0"/>
                <a:cs typeface="Arial" panose="020B0604020202020204" pitchFamily="34" charset="0"/>
              </a:rPr>
              <a:t>Wenn Größe B steigt, steigt auch A proportional und wenn B fällt, fällt auch A.</a:t>
            </a:r>
          </a:p>
          <a:p>
            <a:pPr marL="0" indent="0">
              <a:lnSpc>
                <a:spcPct val="170000"/>
              </a:lnSpc>
              <a:buNone/>
            </a:pPr>
            <a:r>
              <a:rPr lang="de-DE" dirty="0">
                <a:latin typeface="Arial" panose="020B0604020202020204" pitchFamily="34" charset="0"/>
                <a:cs typeface="Arial" panose="020B0604020202020204" pitchFamily="34" charset="0"/>
              </a:rPr>
              <a:t>Wenn ich A durch B teile, kommt bei der direkten Proportionalität immer dasselbe Ergebnis heraus, weil der Umfang des Anstiegs oder Falls bei beiden derselbe ist. Dieses Verhältnis beider Größen nennt man den </a:t>
            </a:r>
            <a:r>
              <a:rPr lang="de-DE" b="1" dirty="0">
                <a:latin typeface="Arial" panose="020B0604020202020204" pitchFamily="34" charset="0"/>
                <a:cs typeface="Arial" panose="020B0604020202020204" pitchFamily="34" charset="0"/>
              </a:rPr>
              <a:t>Proportionalitätsfaktor</a:t>
            </a:r>
            <a:r>
              <a:rPr lang="de-DE" dirty="0">
                <a:latin typeface="Arial" panose="020B0604020202020204" pitchFamily="34" charset="0"/>
                <a:cs typeface="Arial" panose="020B0604020202020204" pitchFamily="34" charset="0"/>
              </a:rPr>
              <a:t>. Den kann man ausrechnen und damit genau vorhersagen, um wie viel sich A ändert, wenn sich B um einen bestimmten Betrag ändert und umgekehrt. Das ist sehr nützlich und instinktiv machen wir das auch.</a:t>
            </a:r>
          </a:p>
          <a:p>
            <a:pPr marL="0" indent="0">
              <a:lnSpc>
                <a:spcPct val="17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26925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DAE3E0-ACAF-E800-54CD-6C16A50CC866}"/>
              </a:ext>
            </a:extLst>
          </p:cNvPr>
          <p:cNvSpPr>
            <a:spLocks noGrp="1"/>
          </p:cNvSpPr>
          <p:nvPr>
            <p:ph type="title"/>
          </p:nvPr>
        </p:nvSpPr>
        <p:spPr/>
        <p:txBody>
          <a:bodyPr/>
          <a:lstStyle/>
          <a:p>
            <a:r>
              <a:rPr lang="de-DE" dirty="0">
                <a:solidFill>
                  <a:srgbClr val="FF0000"/>
                </a:solidFill>
                <a:latin typeface="Arial" panose="020B0604020202020204" pitchFamily="34" charset="0"/>
                <a:cs typeface="Arial" panose="020B0604020202020204" pitchFamily="34" charset="0"/>
              </a:rPr>
              <a:t>Direkte</a:t>
            </a:r>
            <a:r>
              <a:rPr lang="de-DE" b="1" dirty="0">
                <a:solidFill>
                  <a:srgbClr val="FF0000"/>
                </a:solidFill>
                <a:latin typeface="Arial" panose="020B0604020202020204" pitchFamily="34" charset="0"/>
                <a:cs typeface="Arial" panose="020B0604020202020204" pitchFamily="34" charset="0"/>
              </a:rPr>
              <a:t> </a:t>
            </a:r>
            <a:r>
              <a:rPr lang="de-DE" b="1" dirty="0"/>
              <a:t>Proportionalität (</a:t>
            </a:r>
            <a:r>
              <a:rPr lang="de-DE" dirty="0"/>
              <a:t>Beispiel)</a:t>
            </a:r>
          </a:p>
        </p:txBody>
      </p:sp>
      <p:sp>
        <p:nvSpPr>
          <p:cNvPr id="3" name="Inhaltsplatzhalter 2">
            <a:extLst>
              <a:ext uri="{FF2B5EF4-FFF2-40B4-BE49-F238E27FC236}">
                <a16:creationId xmlns:a16="http://schemas.microsoft.com/office/drawing/2014/main" id="{413175A3-8EDD-ECB0-B422-D31F5D37B94C}"/>
              </a:ext>
            </a:extLst>
          </p:cNvPr>
          <p:cNvSpPr>
            <a:spLocks noGrp="1"/>
          </p:cNvSpPr>
          <p:nvPr>
            <p:ph idx="1"/>
          </p:nvPr>
        </p:nvSpPr>
        <p:spPr>
          <a:xfrm>
            <a:off x="838200" y="1491175"/>
            <a:ext cx="10515600" cy="4685788"/>
          </a:xfrm>
        </p:spPr>
        <p:txBody>
          <a:bodyPr>
            <a:normAutofit fontScale="70000" lnSpcReduction="20000"/>
          </a:bodyPr>
          <a:lstStyle/>
          <a:p>
            <a:pPr marL="0" indent="0">
              <a:lnSpc>
                <a:spcPct val="160000"/>
              </a:lnSpc>
              <a:buNone/>
            </a:pPr>
            <a:r>
              <a:rPr lang="de-DE" dirty="0">
                <a:latin typeface="Arial" panose="020B0604020202020204" pitchFamily="34" charset="0"/>
                <a:cs typeface="Arial" panose="020B0604020202020204" pitchFamily="34" charset="0"/>
              </a:rPr>
              <a:t>Angenommen, du lädst 10 </a:t>
            </a:r>
            <a:r>
              <a:rPr lang="de-DE" b="1" dirty="0">
                <a:latin typeface="Arial" panose="020B0604020202020204" pitchFamily="34" charset="0"/>
                <a:cs typeface="Arial" panose="020B0604020202020204" pitchFamily="34" charset="0"/>
              </a:rPr>
              <a:t>Gäste (A)</a:t>
            </a:r>
            <a:r>
              <a:rPr lang="de-DE" dirty="0">
                <a:latin typeface="Arial" panose="020B0604020202020204" pitchFamily="34" charset="0"/>
                <a:cs typeface="Arial" panose="020B0604020202020204" pitchFamily="34" charset="0"/>
              </a:rPr>
              <a:t> ein (und es ist keine Corona-Lockdown-Zeit). du nimmst dir vor, zum Kaffee 3 </a:t>
            </a:r>
            <a:r>
              <a:rPr lang="de-DE" b="1" dirty="0">
                <a:latin typeface="Arial" panose="020B0604020202020204" pitchFamily="34" charset="0"/>
                <a:cs typeface="Arial" panose="020B0604020202020204" pitchFamily="34" charset="0"/>
              </a:rPr>
              <a:t>Kuchen (B)</a:t>
            </a:r>
            <a:r>
              <a:rPr lang="de-DE" dirty="0">
                <a:latin typeface="Arial" panose="020B0604020202020204" pitchFamily="34" charset="0"/>
                <a:cs typeface="Arial" panose="020B0604020202020204" pitchFamily="34" charset="0"/>
              </a:rPr>
              <a:t> zu backen. Diese beiden Kuchen sind Erfolgsrezepte deiner Oma und jeder liebt sie. du kannst die Gäste beeindrucken. Nun rufen dich aber nach und nach eingeladene Gäste an und möchten gern ihre Partner mitbringen. Aus den 10 Gästen sind 20 geworden und 3 Kuchen reichen nicht. du backst also doppelt so viele Kuchen, weil doppelt so viele Gäste kommen, oder?  (direkte Proportionalität angewendet)</a:t>
            </a:r>
          </a:p>
          <a:p>
            <a:pPr marL="0" indent="0">
              <a:lnSpc>
                <a:spcPct val="160000"/>
              </a:lnSpc>
              <a:buNone/>
            </a:pPr>
            <a:r>
              <a:rPr lang="de-DE" dirty="0">
                <a:latin typeface="Arial" panose="020B0604020202020204" pitchFamily="34" charset="0"/>
                <a:cs typeface="Arial" panose="020B0604020202020204" pitchFamily="34" charset="0"/>
              </a:rPr>
              <a:t>Mathematisch ausgedrückt: Hier ist dein Proportionalitäts</a:t>
            </a:r>
            <a:r>
              <a:rPr lang="de-DE" b="1" dirty="0">
                <a:latin typeface="Arial" panose="020B0604020202020204" pitchFamily="34" charset="0"/>
                <a:cs typeface="Arial" panose="020B0604020202020204" pitchFamily="34" charset="0"/>
              </a:rPr>
              <a:t>faktor</a:t>
            </a:r>
            <a:r>
              <a:rPr lang="de-DE" dirty="0">
                <a:latin typeface="Arial" panose="020B0604020202020204" pitchFamily="34" charset="0"/>
                <a:cs typeface="Arial" panose="020B0604020202020204" pitchFamily="34" charset="0"/>
              </a:rPr>
              <a:t> 2. Er steht für die Verdopplung:</a:t>
            </a:r>
          </a:p>
          <a:p>
            <a:pPr marL="0" indent="0">
              <a:lnSpc>
                <a:spcPct val="160000"/>
              </a:lnSpc>
              <a:buNone/>
            </a:pPr>
            <a:r>
              <a:rPr lang="de-DE" dirty="0">
                <a:latin typeface="Arial" panose="020B0604020202020204" pitchFamily="34" charset="0"/>
                <a:cs typeface="Arial" panose="020B0604020202020204" pitchFamily="34" charset="0"/>
              </a:rPr>
              <a:t>2 · </a:t>
            </a:r>
            <a:r>
              <a:rPr lang="de-DE" b="1" dirty="0">
                <a:latin typeface="Arial" panose="020B0604020202020204" pitchFamily="34" charset="0"/>
                <a:cs typeface="Arial" panose="020B0604020202020204" pitchFamily="34" charset="0"/>
              </a:rPr>
              <a:t>10 Gäste</a:t>
            </a:r>
            <a:r>
              <a:rPr lang="de-DE" dirty="0">
                <a:latin typeface="Arial" panose="020B0604020202020204" pitchFamily="34" charset="0"/>
                <a:cs typeface="Arial" panose="020B0604020202020204" pitchFamily="34" charset="0"/>
              </a:rPr>
              <a:t> = 2 · </a:t>
            </a:r>
            <a:r>
              <a:rPr lang="de-DE" b="1" dirty="0">
                <a:latin typeface="Arial" panose="020B0604020202020204" pitchFamily="34" charset="0"/>
                <a:cs typeface="Arial" panose="020B0604020202020204" pitchFamily="34" charset="0"/>
              </a:rPr>
              <a:t>3 Kuchen</a:t>
            </a:r>
            <a:r>
              <a:rPr lang="de-DE" dirty="0">
                <a:latin typeface="Arial" panose="020B0604020202020204" pitchFamily="34" charset="0"/>
                <a:cs typeface="Arial" panose="020B0604020202020204" pitchFamily="34" charset="0"/>
              </a:rPr>
              <a:t> - das heißt: für 20 Gäste müssen 6 Kuchen gebacken werden.</a:t>
            </a:r>
          </a:p>
          <a:p>
            <a:pPr marL="0" indent="0">
              <a:lnSpc>
                <a:spcPct val="16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49984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9495C0-5A56-D258-2BF8-751F8EC4C8EE}"/>
              </a:ext>
            </a:extLst>
          </p:cNvPr>
          <p:cNvSpPr>
            <a:spLocks noGrp="1"/>
          </p:cNvSpPr>
          <p:nvPr>
            <p:ph type="title"/>
          </p:nvPr>
        </p:nvSpPr>
        <p:spPr/>
        <p:txBody>
          <a:bodyPr/>
          <a:lstStyle/>
          <a:p>
            <a:r>
              <a:rPr lang="de-DE" dirty="0">
                <a:solidFill>
                  <a:srgbClr val="FF0000"/>
                </a:solidFill>
                <a:latin typeface="Arial" panose="020B0604020202020204" pitchFamily="34" charset="0"/>
                <a:cs typeface="Arial" panose="020B0604020202020204" pitchFamily="34" charset="0"/>
              </a:rPr>
              <a:t>Direkte</a:t>
            </a:r>
            <a:r>
              <a:rPr lang="de-DE" b="1" dirty="0">
                <a:solidFill>
                  <a:srgbClr val="FF0000"/>
                </a:solidFill>
                <a:latin typeface="Arial" panose="020B0604020202020204" pitchFamily="34" charset="0"/>
                <a:cs typeface="Arial" panose="020B0604020202020204" pitchFamily="34" charset="0"/>
              </a:rPr>
              <a:t> </a:t>
            </a:r>
            <a:r>
              <a:rPr lang="de-DE" b="1" dirty="0"/>
              <a:t>Proportionalität</a:t>
            </a:r>
            <a:endParaRPr lang="de-DE" dirty="0"/>
          </a:p>
        </p:txBody>
      </p:sp>
      <p:sp>
        <p:nvSpPr>
          <p:cNvPr id="3" name="Inhaltsplatzhalter 2">
            <a:extLst>
              <a:ext uri="{FF2B5EF4-FFF2-40B4-BE49-F238E27FC236}">
                <a16:creationId xmlns:a16="http://schemas.microsoft.com/office/drawing/2014/main" id="{12A0015C-F25A-04B2-6617-B29147E92F39}"/>
              </a:ext>
            </a:extLst>
          </p:cNvPr>
          <p:cNvSpPr>
            <a:spLocks noGrp="1"/>
          </p:cNvSpPr>
          <p:nvPr>
            <p:ph idx="1"/>
          </p:nvPr>
        </p:nvSpPr>
        <p:spPr>
          <a:xfrm>
            <a:off x="838200" y="1406769"/>
            <a:ext cx="10515600" cy="4770194"/>
          </a:xfrm>
        </p:spPr>
        <p:txBody>
          <a:bodyPr>
            <a:normAutofit fontScale="85000" lnSpcReduction="10000"/>
          </a:bodyPr>
          <a:lstStyle/>
          <a:p>
            <a:pPr marL="0" indent="0">
              <a:lnSpc>
                <a:spcPct val="150000"/>
              </a:lnSpc>
              <a:buNone/>
            </a:pPr>
            <a:r>
              <a:rPr lang="de-DE" dirty="0">
                <a:latin typeface="Arial" panose="020B0604020202020204" pitchFamily="34" charset="0"/>
                <a:cs typeface="Arial" panose="020B0604020202020204" pitchFamily="34" charset="0"/>
              </a:rPr>
              <a:t>Die direkte Proportionalität kann immer mit dem Dreisatz gelöst werden. Wenn ich also weiß, dass Größen direkt zusammenhängen und gleichzeitig steigen oder fallen, dann kann ich den </a:t>
            </a:r>
            <a:r>
              <a:rPr lang="de-DE" dirty="0">
                <a:solidFill>
                  <a:schemeClr val="accent1">
                    <a:lumMod val="75000"/>
                  </a:schemeClr>
                </a:solidFill>
                <a:latin typeface="Arial" panose="020B0604020202020204" pitchFamily="34" charset="0"/>
                <a:cs typeface="Arial" panose="020B0604020202020204" pitchFamily="34" charset="0"/>
              </a:rPr>
              <a:t>Dreisatz</a:t>
            </a:r>
            <a:r>
              <a:rPr lang="de-DE" dirty="0">
                <a:latin typeface="Arial" panose="020B0604020202020204" pitchFamily="34" charset="0"/>
                <a:cs typeface="Arial" panose="020B0604020202020204" pitchFamily="34" charset="0"/>
              </a:rPr>
              <a:t> benutzen - das gilt für Prozentrechnungen, direkte Proportionalität, Geschwindigkeits-Zeit-Beziehungen, Umrechnungen von Maßeinheiten oder nahezu alle geometrischen Berechnungen einschließlich Maßstabsumrechnungen.</a:t>
            </a:r>
          </a:p>
          <a:p>
            <a:pPr marL="0" indent="0">
              <a:lnSpc>
                <a:spcPct val="150000"/>
              </a:lnSpc>
              <a:buNone/>
            </a:pPr>
            <a:r>
              <a:rPr lang="de-DE" dirty="0">
                <a:latin typeface="Arial" panose="020B0604020202020204" pitchFamily="34" charset="0"/>
                <a:cs typeface="Arial" panose="020B0604020202020204" pitchFamily="34" charset="0"/>
              </a:rPr>
              <a:t>Die Berechnung ist leicht. Das Aufstellen der Beziehungen ist oft die Schwierigkeit.</a:t>
            </a:r>
          </a:p>
        </p:txBody>
      </p:sp>
    </p:spTree>
    <p:extLst>
      <p:ext uri="{BB962C8B-B14F-4D97-AF65-F5344CB8AC3E}">
        <p14:creationId xmlns:p14="http://schemas.microsoft.com/office/powerpoint/2010/main" val="17532489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81281-4120-3FC2-F0CE-DB90106828EF}"/>
              </a:ext>
            </a:extLst>
          </p:cNvPr>
          <p:cNvSpPr>
            <a:spLocks noGrp="1"/>
          </p:cNvSpPr>
          <p:nvPr>
            <p:ph type="title"/>
          </p:nvPr>
        </p:nvSpPr>
        <p:spPr/>
        <p:txBody>
          <a:bodyPr/>
          <a:lstStyle/>
          <a:p>
            <a:r>
              <a:rPr lang="de-DE" dirty="0"/>
              <a:t>Beispielaufgaben zur </a:t>
            </a:r>
            <a:r>
              <a:rPr lang="de-DE" b="1" dirty="0">
                <a:solidFill>
                  <a:srgbClr val="FF0000"/>
                </a:solidFill>
              </a:rPr>
              <a:t>direkten</a:t>
            </a:r>
            <a:r>
              <a:rPr lang="de-DE" b="1" dirty="0"/>
              <a:t> Proportionalität</a:t>
            </a:r>
            <a:br>
              <a:rPr lang="de-DE" dirty="0"/>
            </a:br>
            <a:endParaRPr lang="de-DE" dirty="0"/>
          </a:p>
        </p:txBody>
      </p:sp>
      <p:sp>
        <p:nvSpPr>
          <p:cNvPr id="3" name="Inhaltsplatzhalter 2">
            <a:extLst>
              <a:ext uri="{FF2B5EF4-FFF2-40B4-BE49-F238E27FC236}">
                <a16:creationId xmlns:a16="http://schemas.microsoft.com/office/drawing/2014/main" id="{56F2FA8D-9A0C-14D8-7744-D147C0314520}"/>
              </a:ext>
            </a:extLst>
          </p:cNvPr>
          <p:cNvSpPr>
            <a:spLocks noGrp="1"/>
          </p:cNvSpPr>
          <p:nvPr>
            <p:ph idx="1"/>
          </p:nvPr>
        </p:nvSpPr>
        <p:spPr>
          <a:xfrm>
            <a:off x="838200" y="1027906"/>
            <a:ext cx="10515600" cy="5458265"/>
          </a:xfrm>
        </p:spPr>
        <p:txBody>
          <a:bodyPr>
            <a:normAutofit fontScale="85000" lnSpcReduction="10000"/>
          </a:bodyPr>
          <a:lstStyle/>
          <a:p>
            <a:pPr marL="0" indent="0">
              <a:lnSpc>
                <a:spcPct val="170000"/>
              </a:lnSpc>
              <a:buNone/>
            </a:pPr>
            <a:r>
              <a:rPr lang="de-DE" sz="2000" dirty="0">
                <a:solidFill>
                  <a:srgbClr val="FF0000"/>
                </a:solidFill>
                <a:latin typeface="Arial" panose="020B0604020202020204" pitchFamily="34" charset="0"/>
                <a:cs typeface="Arial" panose="020B0604020202020204" pitchFamily="34" charset="0"/>
              </a:rPr>
              <a:t>1. </a:t>
            </a:r>
            <a:r>
              <a:rPr lang="de-DE" sz="2000" dirty="0">
                <a:latin typeface="Arial" panose="020B0604020202020204" pitchFamily="34" charset="0"/>
                <a:cs typeface="Arial" panose="020B0604020202020204" pitchFamily="34" charset="0"/>
              </a:rPr>
              <a:t>Löse folgende Tabelle korrekt, indem du die Lücken füllst:</a:t>
            </a:r>
          </a:p>
          <a:p>
            <a:pPr marL="0" indent="0">
              <a:lnSpc>
                <a:spcPct val="170000"/>
              </a:lnSpc>
              <a:buNone/>
            </a:pPr>
            <a:endParaRPr lang="de-DE" sz="2000" dirty="0">
              <a:latin typeface="Arial" panose="020B0604020202020204" pitchFamily="34" charset="0"/>
              <a:cs typeface="Arial" panose="020B0604020202020204" pitchFamily="34" charset="0"/>
            </a:endParaRPr>
          </a:p>
          <a:p>
            <a:pPr marL="0" indent="0">
              <a:lnSpc>
                <a:spcPct val="170000"/>
              </a:lnSpc>
              <a:buNone/>
            </a:pPr>
            <a:endParaRPr lang="de-DE" sz="2000" dirty="0">
              <a:latin typeface="Arial" panose="020B0604020202020204" pitchFamily="34" charset="0"/>
              <a:cs typeface="Arial" panose="020B0604020202020204" pitchFamily="34" charset="0"/>
            </a:endParaRPr>
          </a:p>
          <a:p>
            <a:pPr marL="0" indent="0">
              <a:lnSpc>
                <a:spcPct val="170000"/>
              </a:lnSpc>
              <a:buNone/>
            </a:pPr>
            <a:r>
              <a:rPr lang="de-DE" sz="2000" dirty="0">
                <a:latin typeface="Arial" panose="020B0604020202020204" pitchFamily="34" charset="0"/>
                <a:cs typeface="Arial" panose="020B0604020202020204" pitchFamily="34" charset="0"/>
              </a:rPr>
              <a:t>Hast du erkannt, wie A und B miteinander verbunden sind?</a:t>
            </a:r>
          </a:p>
          <a:p>
            <a:pPr marL="0" indent="0">
              <a:lnSpc>
                <a:spcPct val="170000"/>
              </a:lnSpc>
              <a:buNone/>
            </a:pPr>
            <a:r>
              <a:rPr lang="de-DE" sz="2000" dirty="0">
                <a:latin typeface="Arial" panose="020B0604020202020204" pitchFamily="34" charset="0"/>
                <a:cs typeface="Arial" panose="020B0604020202020204" pitchFamily="34" charset="0"/>
              </a:rPr>
              <a:t>Richtig, B ist immer das Doppelte von A:</a:t>
            </a:r>
          </a:p>
          <a:p>
            <a:pPr marL="0" indent="0">
              <a:lnSpc>
                <a:spcPct val="170000"/>
              </a:lnSpc>
              <a:buNone/>
            </a:pPr>
            <a:endParaRPr lang="de-DE" sz="2000" dirty="0">
              <a:latin typeface="Arial" panose="020B0604020202020204" pitchFamily="34" charset="0"/>
              <a:cs typeface="Arial" panose="020B0604020202020204" pitchFamily="34" charset="0"/>
            </a:endParaRPr>
          </a:p>
          <a:p>
            <a:pPr marL="0" indent="0">
              <a:lnSpc>
                <a:spcPct val="170000"/>
              </a:lnSpc>
              <a:buNone/>
            </a:pPr>
            <a:endParaRPr lang="de-DE" sz="2000" dirty="0">
              <a:solidFill>
                <a:srgbClr val="FF0000"/>
              </a:solidFill>
              <a:latin typeface="Arial" panose="020B0604020202020204" pitchFamily="34" charset="0"/>
              <a:cs typeface="Arial" panose="020B0604020202020204" pitchFamily="34" charset="0"/>
            </a:endParaRPr>
          </a:p>
          <a:p>
            <a:pPr marL="0" indent="0">
              <a:lnSpc>
                <a:spcPct val="170000"/>
              </a:lnSpc>
              <a:buNone/>
            </a:pPr>
            <a:r>
              <a:rPr lang="de-DE" sz="2000" dirty="0">
                <a:solidFill>
                  <a:srgbClr val="FF0000"/>
                </a:solidFill>
                <a:latin typeface="Arial" panose="020B0604020202020204" pitchFamily="34" charset="0"/>
                <a:cs typeface="Arial" panose="020B0604020202020204" pitchFamily="34" charset="0"/>
              </a:rPr>
              <a:t>2. </a:t>
            </a:r>
            <a:r>
              <a:rPr lang="de-DE" sz="2000" dirty="0">
                <a:latin typeface="Arial" panose="020B0604020202020204" pitchFamily="34" charset="0"/>
                <a:cs typeface="Arial" panose="020B0604020202020204" pitchFamily="34" charset="0"/>
              </a:rPr>
              <a:t>Berechne, wie viel 1 Einheit jeweils kostet! 17 kg Kartoffeln kosten 42,50€ - Was kosten sie pro kg?</a:t>
            </a:r>
          </a:p>
          <a:p>
            <a:pPr marL="0" indent="0">
              <a:lnSpc>
                <a:spcPct val="170000"/>
              </a:lnSpc>
              <a:buNone/>
            </a:pPr>
            <a:r>
              <a:rPr lang="de-DE" sz="2000" dirty="0">
                <a:latin typeface="Arial" panose="020B0604020202020204" pitchFamily="34" charset="0"/>
                <a:cs typeface="Arial" panose="020B0604020202020204" pitchFamily="34" charset="0"/>
              </a:rPr>
              <a:t>Teile die Gesamtsumme durch die Kilos Kartoffeln:		</a:t>
            </a:r>
            <a:r>
              <a:rPr lang="de-DE" sz="2000" b="1" dirty="0">
                <a:latin typeface="Arial" panose="020B0604020202020204" pitchFamily="34" charset="0"/>
                <a:cs typeface="Arial" panose="020B0604020202020204" pitchFamily="34" charset="0"/>
              </a:rPr>
              <a:t>42,50€ : 17 kg = 2,50€ pro kg</a:t>
            </a:r>
          </a:p>
          <a:p>
            <a:pPr marL="0" indent="0">
              <a:lnSpc>
                <a:spcPct val="170000"/>
              </a:lnSpc>
              <a:buNone/>
            </a:pPr>
            <a:r>
              <a:rPr lang="de-DE" sz="2000" dirty="0">
                <a:latin typeface="Arial" panose="020B0604020202020204" pitchFamily="34" charset="0"/>
                <a:cs typeface="Arial" panose="020B0604020202020204" pitchFamily="34" charset="0"/>
              </a:rPr>
              <a:t>Das ist direkt proportional - alles, was ich kaufe, muss ich je nach der Menge bezahlen, die ich kaufen will. </a:t>
            </a:r>
          </a:p>
          <a:p>
            <a:pPr marL="0" indent="0">
              <a:lnSpc>
                <a:spcPct val="170000"/>
              </a:lnSpc>
              <a:buNone/>
            </a:pPr>
            <a:endParaRPr lang="de-DE" sz="2000" dirty="0">
              <a:latin typeface="Arial" panose="020B0604020202020204" pitchFamily="34" charset="0"/>
              <a:cs typeface="Arial" panose="020B0604020202020204" pitchFamily="34" charset="0"/>
            </a:endParaRPr>
          </a:p>
        </p:txBody>
      </p:sp>
      <p:graphicFrame>
        <p:nvGraphicFramePr>
          <p:cNvPr id="7" name="Tabelle 6">
            <a:extLst>
              <a:ext uri="{FF2B5EF4-FFF2-40B4-BE49-F238E27FC236}">
                <a16:creationId xmlns:a16="http://schemas.microsoft.com/office/drawing/2014/main" id="{98D72424-AE01-3A99-0F56-4D92FF67FADC}"/>
              </a:ext>
            </a:extLst>
          </p:cNvPr>
          <p:cNvGraphicFramePr>
            <a:graphicFrameLocks noGrp="1"/>
          </p:cNvGraphicFramePr>
          <p:nvPr>
            <p:extLst>
              <p:ext uri="{D42A27DB-BD31-4B8C-83A1-F6EECF244321}">
                <p14:modId xmlns:p14="http://schemas.microsoft.com/office/powerpoint/2010/main" val="3800523271"/>
              </p:ext>
            </p:extLst>
          </p:nvPr>
        </p:nvGraphicFramePr>
        <p:xfrm>
          <a:off x="4188875" y="1647331"/>
          <a:ext cx="3998522" cy="998220"/>
        </p:xfrm>
        <a:graphic>
          <a:graphicData uri="http://schemas.openxmlformats.org/drawingml/2006/table">
            <a:tbl>
              <a:tblPr/>
              <a:tblGrid>
                <a:gridCol w="777020">
                  <a:extLst>
                    <a:ext uri="{9D8B030D-6E8A-4147-A177-3AD203B41FA5}">
                      <a16:colId xmlns:a16="http://schemas.microsoft.com/office/drawing/2014/main" val="3468818705"/>
                    </a:ext>
                  </a:extLst>
                </a:gridCol>
                <a:gridCol w="364884">
                  <a:extLst>
                    <a:ext uri="{9D8B030D-6E8A-4147-A177-3AD203B41FA5}">
                      <a16:colId xmlns:a16="http://schemas.microsoft.com/office/drawing/2014/main" val="4181677034"/>
                    </a:ext>
                  </a:extLst>
                </a:gridCol>
                <a:gridCol w="407876">
                  <a:extLst>
                    <a:ext uri="{9D8B030D-6E8A-4147-A177-3AD203B41FA5}">
                      <a16:colId xmlns:a16="http://schemas.microsoft.com/office/drawing/2014/main" val="2913471960"/>
                    </a:ext>
                  </a:extLst>
                </a:gridCol>
                <a:gridCol w="407876">
                  <a:extLst>
                    <a:ext uri="{9D8B030D-6E8A-4147-A177-3AD203B41FA5}">
                      <a16:colId xmlns:a16="http://schemas.microsoft.com/office/drawing/2014/main" val="386708007"/>
                    </a:ext>
                  </a:extLst>
                </a:gridCol>
                <a:gridCol w="408619">
                  <a:extLst>
                    <a:ext uri="{9D8B030D-6E8A-4147-A177-3AD203B41FA5}">
                      <a16:colId xmlns:a16="http://schemas.microsoft.com/office/drawing/2014/main" val="4050999594"/>
                    </a:ext>
                  </a:extLst>
                </a:gridCol>
                <a:gridCol w="407876">
                  <a:extLst>
                    <a:ext uri="{9D8B030D-6E8A-4147-A177-3AD203B41FA5}">
                      <a16:colId xmlns:a16="http://schemas.microsoft.com/office/drawing/2014/main" val="2463949391"/>
                    </a:ext>
                  </a:extLst>
                </a:gridCol>
                <a:gridCol w="407876">
                  <a:extLst>
                    <a:ext uri="{9D8B030D-6E8A-4147-A177-3AD203B41FA5}">
                      <a16:colId xmlns:a16="http://schemas.microsoft.com/office/drawing/2014/main" val="983195113"/>
                    </a:ext>
                  </a:extLst>
                </a:gridCol>
                <a:gridCol w="407876">
                  <a:extLst>
                    <a:ext uri="{9D8B030D-6E8A-4147-A177-3AD203B41FA5}">
                      <a16:colId xmlns:a16="http://schemas.microsoft.com/office/drawing/2014/main" val="2579884876"/>
                    </a:ext>
                  </a:extLst>
                </a:gridCol>
                <a:gridCol w="408619">
                  <a:extLst>
                    <a:ext uri="{9D8B030D-6E8A-4147-A177-3AD203B41FA5}">
                      <a16:colId xmlns:a16="http://schemas.microsoft.com/office/drawing/2014/main" val="2283361818"/>
                    </a:ext>
                  </a:extLst>
                </a:gridCol>
              </a:tblGrid>
              <a:tr h="499110">
                <a:tc>
                  <a:txBody>
                    <a:bodyPr/>
                    <a:lstStyle/>
                    <a:p>
                      <a:pPr algn="l">
                        <a:buNone/>
                      </a:pPr>
                      <a:r>
                        <a:rPr lang="de-DE" sz="1400" b="1" dirty="0">
                          <a:effectLst/>
                          <a:latin typeface="Arial" panose="020B0604020202020204" pitchFamily="34" charset="0"/>
                        </a:rPr>
                        <a:t>Größe A</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4</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10</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14</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91038930"/>
                  </a:ext>
                </a:extLst>
              </a:tr>
              <a:tr h="499110">
                <a:tc>
                  <a:txBody>
                    <a:bodyPr/>
                    <a:lstStyle/>
                    <a:p>
                      <a:pPr>
                        <a:buNone/>
                      </a:pPr>
                      <a:r>
                        <a:rPr lang="de-DE" sz="1400" b="1">
                          <a:effectLst/>
                          <a:latin typeface="Arial" panose="020B0604020202020204" pitchFamily="34" charset="0"/>
                        </a:rPr>
                        <a:t>Größe B</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4</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 </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dirty="0">
                          <a:effectLst/>
                          <a:latin typeface="Arial" panose="020B0604020202020204" pitchFamily="34" charset="0"/>
                        </a:rPr>
                        <a:t> </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20</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 </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 </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dirty="0">
                          <a:effectLst/>
                          <a:latin typeface="Arial" panose="020B0604020202020204" pitchFamily="34" charset="0"/>
                        </a:rPr>
                        <a:t> </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08394830"/>
                  </a:ext>
                </a:extLst>
              </a:tr>
            </a:tbl>
          </a:graphicData>
        </a:graphic>
      </p:graphicFrame>
      <p:sp>
        <p:nvSpPr>
          <p:cNvPr id="8" name="Rectangle 2">
            <a:extLst>
              <a:ext uri="{FF2B5EF4-FFF2-40B4-BE49-F238E27FC236}">
                <a16:creationId xmlns:a16="http://schemas.microsoft.com/office/drawing/2014/main" id="{5DAECD25-89D1-6818-7139-C78DC3D50D8F}"/>
              </a:ext>
            </a:extLst>
          </p:cNvPr>
          <p:cNvSpPr>
            <a:spLocks noChangeArrowheads="1"/>
          </p:cNvSpPr>
          <p:nvPr/>
        </p:nvSpPr>
        <p:spPr bwMode="auto">
          <a:xfrm>
            <a:off x="4387850" y="37766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chemeClr val="tx1"/>
                </a:solidFill>
                <a:effectLst/>
                <a:latin typeface="Arial" panose="020B0604020202020204" pitchFamily="34" charset="0"/>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graphicFrame>
        <p:nvGraphicFramePr>
          <p:cNvPr id="9" name="Tabelle 8">
            <a:extLst>
              <a:ext uri="{FF2B5EF4-FFF2-40B4-BE49-F238E27FC236}">
                <a16:creationId xmlns:a16="http://schemas.microsoft.com/office/drawing/2014/main" id="{85B26231-48E8-CBDE-88C8-46029123F012}"/>
              </a:ext>
            </a:extLst>
          </p:cNvPr>
          <p:cNvGraphicFramePr>
            <a:graphicFrameLocks noGrp="1"/>
          </p:cNvGraphicFramePr>
          <p:nvPr>
            <p:extLst>
              <p:ext uri="{D42A27DB-BD31-4B8C-83A1-F6EECF244321}">
                <p14:modId xmlns:p14="http://schemas.microsoft.com/office/powerpoint/2010/main" val="87710684"/>
              </p:ext>
            </p:extLst>
          </p:nvPr>
        </p:nvGraphicFramePr>
        <p:xfrm>
          <a:off x="4188875" y="3776663"/>
          <a:ext cx="3998522" cy="998220"/>
        </p:xfrm>
        <a:graphic>
          <a:graphicData uri="http://schemas.openxmlformats.org/drawingml/2006/table">
            <a:tbl>
              <a:tblPr/>
              <a:tblGrid>
                <a:gridCol w="791088">
                  <a:extLst>
                    <a:ext uri="{9D8B030D-6E8A-4147-A177-3AD203B41FA5}">
                      <a16:colId xmlns:a16="http://schemas.microsoft.com/office/drawing/2014/main" val="843704114"/>
                    </a:ext>
                  </a:extLst>
                </a:gridCol>
                <a:gridCol w="350816">
                  <a:extLst>
                    <a:ext uri="{9D8B030D-6E8A-4147-A177-3AD203B41FA5}">
                      <a16:colId xmlns:a16="http://schemas.microsoft.com/office/drawing/2014/main" val="487324982"/>
                    </a:ext>
                  </a:extLst>
                </a:gridCol>
                <a:gridCol w="407876">
                  <a:extLst>
                    <a:ext uri="{9D8B030D-6E8A-4147-A177-3AD203B41FA5}">
                      <a16:colId xmlns:a16="http://schemas.microsoft.com/office/drawing/2014/main" val="280692475"/>
                    </a:ext>
                  </a:extLst>
                </a:gridCol>
                <a:gridCol w="407876">
                  <a:extLst>
                    <a:ext uri="{9D8B030D-6E8A-4147-A177-3AD203B41FA5}">
                      <a16:colId xmlns:a16="http://schemas.microsoft.com/office/drawing/2014/main" val="3176586917"/>
                    </a:ext>
                  </a:extLst>
                </a:gridCol>
                <a:gridCol w="408619">
                  <a:extLst>
                    <a:ext uri="{9D8B030D-6E8A-4147-A177-3AD203B41FA5}">
                      <a16:colId xmlns:a16="http://schemas.microsoft.com/office/drawing/2014/main" val="2075160366"/>
                    </a:ext>
                  </a:extLst>
                </a:gridCol>
                <a:gridCol w="407876">
                  <a:extLst>
                    <a:ext uri="{9D8B030D-6E8A-4147-A177-3AD203B41FA5}">
                      <a16:colId xmlns:a16="http://schemas.microsoft.com/office/drawing/2014/main" val="871625219"/>
                    </a:ext>
                  </a:extLst>
                </a:gridCol>
                <a:gridCol w="407876">
                  <a:extLst>
                    <a:ext uri="{9D8B030D-6E8A-4147-A177-3AD203B41FA5}">
                      <a16:colId xmlns:a16="http://schemas.microsoft.com/office/drawing/2014/main" val="3200862063"/>
                    </a:ext>
                  </a:extLst>
                </a:gridCol>
                <a:gridCol w="407876">
                  <a:extLst>
                    <a:ext uri="{9D8B030D-6E8A-4147-A177-3AD203B41FA5}">
                      <a16:colId xmlns:a16="http://schemas.microsoft.com/office/drawing/2014/main" val="1900729641"/>
                    </a:ext>
                  </a:extLst>
                </a:gridCol>
                <a:gridCol w="408619">
                  <a:extLst>
                    <a:ext uri="{9D8B030D-6E8A-4147-A177-3AD203B41FA5}">
                      <a16:colId xmlns:a16="http://schemas.microsoft.com/office/drawing/2014/main" val="2263815864"/>
                    </a:ext>
                  </a:extLst>
                </a:gridCol>
              </a:tblGrid>
              <a:tr h="499110">
                <a:tc>
                  <a:txBody>
                    <a:bodyPr/>
                    <a:lstStyle/>
                    <a:p>
                      <a:pPr>
                        <a:buNone/>
                      </a:pPr>
                      <a:r>
                        <a:rPr lang="de-DE" sz="1400" b="1" dirty="0">
                          <a:effectLst/>
                          <a:latin typeface="Arial" panose="020B0604020202020204" pitchFamily="34" charset="0"/>
                        </a:rPr>
                        <a:t>Größe A</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dirty="0">
                          <a:effectLst/>
                          <a:latin typeface="Arial" panose="020B0604020202020204" pitchFamily="34" charset="0"/>
                        </a:rPr>
                        <a:t>4</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10</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14</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30168639"/>
                  </a:ext>
                </a:extLst>
              </a:tr>
              <a:tr h="499110">
                <a:tc>
                  <a:txBody>
                    <a:bodyPr/>
                    <a:lstStyle/>
                    <a:p>
                      <a:pPr>
                        <a:buNone/>
                      </a:pPr>
                      <a:r>
                        <a:rPr lang="de-DE" sz="1400" b="1">
                          <a:effectLst/>
                          <a:latin typeface="Arial" panose="020B0604020202020204" pitchFamily="34" charset="0"/>
                        </a:rPr>
                        <a:t>Größe B</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dirty="0">
                          <a:effectLst/>
                          <a:latin typeface="Arial" panose="020B0604020202020204" pitchFamily="34" charset="0"/>
                        </a:rPr>
                        <a:t>4</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a:solidFill>
                            <a:srgbClr val="FF0000"/>
                          </a:solidFill>
                          <a:effectLst/>
                          <a:latin typeface="Arial" panose="020B0604020202020204" pitchFamily="34" charset="0"/>
                        </a:rPr>
                        <a:t>12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a:solidFill>
                            <a:srgbClr val="FF0000"/>
                          </a:solidFill>
                          <a:effectLst/>
                          <a:latin typeface="Arial" panose="020B0604020202020204" pitchFamily="34" charset="0"/>
                        </a:rPr>
                        <a:t>16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20</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dirty="0">
                          <a:solidFill>
                            <a:srgbClr val="FF0000"/>
                          </a:solidFill>
                          <a:effectLst/>
                          <a:latin typeface="Arial" panose="020B0604020202020204" pitchFamily="34" charset="0"/>
                        </a:rPr>
                        <a:t>24</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a:solidFill>
                            <a:srgbClr val="FF0000"/>
                          </a:solidFill>
                          <a:effectLst/>
                          <a:latin typeface="Arial" panose="020B0604020202020204" pitchFamily="34" charset="0"/>
                        </a:rPr>
                        <a:t>28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dirty="0">
                          <a:solidFill>
                            <a:srgbClr val="FF0000"/>
                          </a:solidFill>
                          <a:effectLst/>
                          <a:latin typeface="Arial" panose="020B0604020202020204" pitchFamily="34" charset="0"/>
                        </a:rPr>
                        <a:t>32</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39756429"/>
                  </a:ext>
                </a:extLst>
              </a:tr>
            </a:tbl>
          </a:graphicData>
        </a:graphic>
      </p:graphicFrame>
      <p:sp>
        <p:nvSpPr>
          <p:cNvPr id="10" name="Rectangle 3">
            <a:extLst>
              <a:ext uri="{FF2B5EF4-FFF2-40B4-BE49-F238E27FC236}">
                <a16:creationId xmlns:a16="http://schemas.microsoft.com/office/drawing/2014/main" id="{8D89DC58-1FBA-849B-06F0-D0C9BC6F9967}"/>
              </a:ext>
            </a:extLst>
          </p:cNvPr>
          <p:cNvSpPr>
            <a:spLocks noChangeArrowheads="1"/>
          </p:cNvSpPr>
          <p:nvPr/>
        </p:nvSpPr>
        <p:spPr bwMode="auto">
          <a:xfrm>
            <a:off x="4387850" y="37766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chemeClr val="tx1"/>
                </a:solidFill>
                <a:effectLst/>
                <a:latin typeface="Arial" panose="020B0604020202020204" pitchFamily="34" charset="0"/>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77750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17D140-972F-AA43-F20D-5F78799ED50C}"/>
              </a:ext>
            </a:extLst>
          </p:cNvPr>
          <p:cNvSpPr>
            <a:spLocks noGrp="1"/>
          </p:cNvSpPr>
          <p:nvPr>
            <p:ph type="title"/>
          </p:nvPr>
        </p:nvSpPr>
        <p:spPr>
          <a:xfrm>
            <a:off x="838200" y="365125"/>
            <a:ext cx="10515600" cy="830629"/>
          </a:xfrm>
        </p:spPr>
        <p:txBody>
          <a:bodyPr>
            <a:normAutofit fontScale="90000"/>
          </a:bodyPr>
          <a:lstStyle/>
          <a:p>
            <a:br>
              <a:rPr lang="de-DE" dirty="0">
                <a:solidFill>
                  <a:srgbClr val="FF0000"/>
                </a:solidFill>
              </a:rPr>
            </a:br>
            <a:r>
              <a:rPr lang="de-DE" dirty="0">
                <a:solidFill>
                  <a:srgbClr val="FF0000"/>
                </a:solidFill>
              </a:rPr>
              <a:t>Indirekte</a:t>
            </a:r>
            <a:r>
              <a:rPr lang="de-DE" dirty="0"/>
              <a:t> Proportionalität</a:t>
            </a:r>
            <a:br>
              <a:rPr lang="de-DE" dirty="0"/>
            </a:br>
            <a:endParaRPr lang="de-DE" dirty="0"/>
          </a:p>
        </p:txBody>
      </p:sp>
      <p:sp>
        <p:nvSpPr>
          <p:cNvPr id="3" name="Inhaltsplatzhalter 2">
            <a:extLst>
              <a:ext uri="{FF2B5EF4-FFF2-40B4-BE49-F238E27FC236}">
                <a16:creationId xmlns:a16="http://schemas.microsoft.com/office/drawing/2014/main" id="{FBA7B65F-91B9-782C-2ECD-CD9A2398567B}"/>
              </a:ext>
            </a:extLst>
          </p:cNvPr>
          <p:cNvSpPr>
            <a:spLocks noGrp="1"/>
          </p:cNvSpPr>
          <p:nvPr>
            <p:ph idx="1"/>
          </p:nvPr>
        </p:nvSpPr>
        <p:spPr>
          <a:xfrm>
            <a:off x="838200" y="1195754"/>
            <a:ext cx="10515600" cy="4981209"/>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Bei der indirekten Proportionalität (die nennen manche auch Antiproportionalität) hängen A und B auch gleichartig voneinander ab, aber in </a:t>
            </a:r>
            <a:r>
              <a:rPr lang="de-DE" sz="2000" dirty="0">
                <a:latin typeface="Arial" panose="020B0604020202020204" pitchFamily="34" charset="0"/>
                <a:cs typeface="Arial" panose="020B0604020202020204" pitchFamily="34" charset="0"/>
              </a:rPr>
              <a:t>umgekehrter</a:t>
            </a:r>
            <a:r>
              <a:rPr lang="de-DE" sz="2400" dirty="0">
                <a:latin typeface="Arial" panose="020B0604020202020204" pitchFamily="34" charset="0"/>
                <a:cs typeface="Arial" panose="020B0604020202020204" pitchFamily="34" charset="0"/>
              </a:rPr>
              <a:t> Weise. Heißt: Wenn Größe A steigt, fällt B in gleichem Umfang. Wenn Größe A fällt, steigt Größe B.</a:t>
            </a:r>
          </a:p>
          <a:p>
            <a:pPr marL="0" indent="0">
              <a:lnSpc>
                <a:spcPct val="150000"/>
              </a:lnSpc>
              <a:buNone/>
            </a:pPr>
            <a:r>
              <a:rPr lang="de-DE" sz="2400" dirty="0">
                <a:latin typeface="Arial" panose="020B0604020202020204" pitchFamily="34" charset="0"/>
                <a:cs typeface="Arial" panose="020B0604020202020204" pitchFamily="34" charset="0"/>
              </a:rPr>
              <a:t>Und umgekehrt: </a:t>
            </a:r>
          </a:p>
          <a:p>
            <a:pPr marL="0" indent="0" algn="ctr">
              <a:lnSpc>
                <a:spcPct val="150000"/>
              </a:lnSpc>
              <a:buNone/>
            </a:pPr>
            <a:r>
              <a:rPr lang="de-DE" sz="2400" b="1" dirty="0">
                <a:latin typeface="Arial" panose="020B0604020202020204" pitchFamily="34" charset="0"/>
                <a:cs typeface="Arial" panose="020B0604020202020204" pitchFamily="34" charset="0"/>
              </a:rPr>
              <a:t>Wenn Größe B steigt, fällt A und wenn B fällt, steigt A.</a:t>
            </a:r>
          </a:p>
          <a:p>
            <a:pPr marL="0" indent="0">
              <a:lnSpc>
                <a:spcPct val="150000"/>
              </a:lnSpc>
              <a:buNone/>
            </a:pPr>
            <a:r>
              <a:rPr lang="de-DE" sz="2400" dirty="0">
                <a:latin typeface="Arial" panose="020B0604020202020204" pitchFamily="34" charset="0"/>
                <a:cs typeface="Arial" panose="020B0604020202020204" pitchFamily="34" charset="0"/>
              </a:rPr>
              <a:t>Hier ist es für manche nicht ganz so nachvollziehbar, wie man das berechnen kann wie bei der proportionalen, direkten Zuordnung.</a:t>
            </a:r>
          </a:p>
        </p:txBody>
      </p:sp>
    </p:spTree>
    <p:extLst>
      <p:ext uri="{BB962C8B-B14F-4D97-AF65-F5344CB8AC3E}">
        <p14:creationId xmlns:p14="http://schemas.microsoft.com/office/powerpoint/2010/main" val="1606106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57569A-5727-809D-521E-93CF436110CF}"/>
              </a:ext>
            </a:extLst>
          </p:cNvPr>
          <p:cNvSpPr>
            <a:spLocks noGrp="1"/>
          </p:cNvSpPr>
          <p:nvPr>
            <p:ph type="title"/>
          </p:nvPr>
        </p:nvSpPr>
        <p:spPr/>
        <p:txBody>
          <a:bodyPr/>
          <a:lstStyle/>
          <a:p>
            <a:r>
              <a:rPr lang="de-DE" b="1" dirty="0">
                <a:latin typeface="Arial" panose="020B0604020202020204" pitchFamily="34" charset="0"/>
                <a:cs typeface="Arial" panose="020B0604020202020204" pitchFamily="34" charset="0"/>
              </a:rPr>
              <a:t>Gleiche Variablen mit und ohne Potenzen</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42DFC0B8-59EE-B3A8-EFD0-B6FFF83D5070}"/>
              </a:ext>
            </a:extLst>
          </p:cNvPr>
          <p:cNvSpPr>
            <a:spLocks noGrp="1"/>
          </p:cNvSpPr>
          <p:nvPr>
            <p:ph idx="1"/>
          </p:nvPr>
        </p:nvSpPr>
        <p:spPr>
          <a:xfrm>
            <a:off x="1005840" y="1690688"/>
            <a:ext cx="10515600" cy="4669155"/>
          </a:xfrm>
        </p:spPr>
        <p:txBody>
          <a:bodyPr>
            <a:normAutofit fontScale="70000" lnSpcReduction="20000"/>
          </a:bodyPr>
          <a:lstStyle/>
          <a:p>
            <a:pPr marL="0" indent="0" algn="ctr">
              <a:lnSpc>
                <a:spcPct val="170000"/>
              </a:lnSpc>
              <a:buNone/>
            </a:pPr>
            <a:r>
              <a:rPr lang="de-DE" b="1" dirty="0">
                <a:latin typeface="Arial" panose="020B0604020202020204" pitchFamily="34" charset="0"/>
                <a:cs typeface="Arial" panose="020B0604020202020204" pitchFamily="34" charset="0"/>
              </a:rPr>
              <a:t>Doch was ist, wenn man </a:t>
            </a:r>
            <a:r>
              <a:rPr lang="de-DE" b="1" dirty="0">
                <a:solidFill>
                  <a:srgbClr val="FF0000"/>
                </a:solidFill>
                <a:latin typeface="Arial" panose="020B0604020202020204" pitchFamily="34" charset="0"/>
                <a:cs typeface="Arial" panose="020B0604020202020204" pitchFamily="34" charset="0"/>
              </a:rPr>
              <a:t>gleiche Variablen </a:t>
            </a:r>
            <a:r>
              <a:rPr lang="de-DE" b="1" dirty="0">
                <a:latin typeface="Arial" panose="020B0604020202020204" pitchFamily="34" charset="0"/>
                <a:cs typeface="Arial" panose="020B0604020202020204" pitchFamily="34" charset="0"/>
              </a:rPr>
              <a:t>mit und ohne Potenzen verrechnen soll?</a:t>
            </a:r>
            <a:r>
              <a:rPr lang="de-DE" dirty="0">
                <a:latin typeface="Arial" panose="020B0604020202020204" pitchFamily="34" charset="0"/>
                <a:cs typeface="Arial" panose="020B0604020202020204" pitchFamily="34" charset="0"/>
              </a:rPr>
              <a:t> </a:t>
            </a:r>
          </a:p>
          <a:p>
            <a:pPr marL="0" indent="0" algn="ctr">
              <a:lnSpc>
                <a:spcPct val="170000"/>
              </a:lnSpc>
              <a:buNone/>
            </a:pPr>
            <a:r>
              <a:rPr lang="de-DE" dirty="0">
                <a:latin typeface="Arial" panose="020B0604020202020204" pitchFamily="34" charset="0"/>
                <a:cs typeface="Arial" panose="020B0604020202020204" pitchFamily="34" charset="0"/>
              </a:rPr>
              <a:t>Das ist auch einfach, dann ändert sich die Potenz nach dem </a:t>
            </a:r>
            <a:r>
              <a:rPr lang="de-DE" u="sng" dirty="0">
                <a:latin typeface="Arial" panose="020B0604020202020204" pitchFamily="34" charset="0"/>
                <a:cs typeface="Arial" panose="020B0604020202020204" pitchFamily="34" charset="0"/>
                <a:hlinkClick r:id="rId2" tooltip="Potenz- und Wurzelgesetze"/>
              </a:rPr>
              <a:t>1. Potenzgesetz</a:t>
            </a:r>
            <a:r>
              <a:rPr lang="de-DE" dirty="0">
                <a:latin typeface="Arial" panose="020B0604020202020204" pitchFamily="34" charset="0"/>
                <a:cs typeface="Arial" panose="020B0604020202020204" pitchFamily="34" charset="0"/>
              </a:rPr>
              <a:t>. </a:t>
            </a:r>
          </a:p>
          <a:p>
            <a:pPr marL="0" indent="0" algn="ctr">
              <a:lnSpc>
                <a:spcPct val="170000"/>
              </a:lnSpc>
              <a:buNone/>
            </a:pPr>
            <a:r>
              <a:rPr lang="de-DE" dirty="0">
                <a:latin typeface="Arial" panose="020B0604020202020204" pitchFamily="34" charset="0"/>
                <a:cs typeface="Arial" panose="020B0604020202020204" pitchFamily="34" charset="0"/>
              </a:rPr>
              <a:t>4x ⋅ 5x = 20x</a:t>
            </a:r>
            <a:r>
              <a:rPr lang="de-DE" baseline="30000" dirty="0">
                <a:latin typeface="Arial" panose="020B0604020202020204" pitchFamily="34" charset="0"/>
                <a:cs typeface="Arial" panose="020B0604020202020204" pitchFamily="34" charset="0"/>
              </a:rPr>
              <a:t>2</a:t>
            </a:r>
            <a:endParaRPr lang="de-DE" dirty="0">
              <a:latin typeface="Arial" panose="020B0604020202020204" pitchFamily="34" charset="0"/>
              <a:cs typeface="Arial" panose="020B0604020202020204" pitchFamily="34" charset="0"/>
            </a:endParaRPr>
          </a:p>
          <a:p>
            <a:pPr marL="0" indent="0" algn="ctr">
              <a:lnSpc>
                <a:spcPct val="170000"/>
              </a:lnSpc>
              <a:buNone/>
            </a:pPr>
            <a:r>
              <a:rPr lang="de-DE" dirty="0">
                <a:latin typeface="Arial" panose="020B0604020202020204" pitchFamily="34" charset="0"/>
                <a:cs typeface="Arial" panose="020B0604020202020204" pitchFamily="34" charset="0"/>
              </a:rPr>
              <a:t>6y</a:t>
            </a:r>
            <a:r>
              <a:rPr lang="de-DE" baseline="30000" dirty="0">
                <a:latin typeface="Arial" panose="020B0604020202020204" pitchFamily="34" charset="0"/>
                <a:cs typeface="Arial" panose="020B0604020202020204" pitchFamily="34" charset="0"/>
              </a:rPr>
              <a:t>2</a:t>
            </a:r>
            <a:r>
              <a:rPr lang="de-DE" dirty="0">
                <a:latin typeface="Arial" panose="020B0604020202020204" pitchFamily="34" charset="0"/>
                <a:cs typeface="Arial" panose="020B0604020202020204" pitchFamily="34" charset="0"/>
              </a:rPr>
              <a:t> ⋅ 3y</a:t>
            </a:r>
            <a:r>
              <a:rPr lang="de-DE" baseline="30000" dirty="0">
                <a:latin typeface="Arial" panose="020B0604020202020204" pitchFamily="34" charset="0"/>
                <a:cs typeface="Arial" panose="020B0604020202020204" pitchFamily="34" charset="0"/>
              </a:rPr>
              <a:t>3</a:t>
            </a:r>
            <a:r>
              <a:rPr lang="de-DE" dirty="0">
                <a:latin typeface="Arial" panose="020B0604020202020204" pitchFamily="34" charset="0"/>
                <a:cs typeface="Arial" panose="020B0604020202020204" pitchFamily="34" charset="0"/>
              </a:rPr>
              <a:t> = 18y</a:t>
            </a:r>
            <a:r>
              <a:rPr lang="de-DE" baseline="30000" dirty="0">
                <a:latin typeface="Arial" panose="020B0604020202020204" pitchFamily="34" charset="0"/>
                <a:cs typeface="Arial" panose="020B0604020202020204" pitchFamily="34" charset="0"/>
              </a:rPr>
              <a:t>5</a:t>
            </a:r>
            <a:r>
              <a:rPr lang="de-DE" dirty="0">
                <a:latin typeface="Arial" panose="020B0604020202020204" pitchFamily="34" charset="0"/>
                <a:cs typeface="Arial" panose="020B0604020202020204" pitchFamily="34" charset="0"/>
              </a:rPr>
              <a:t> </a:t>
            </a:r>
          </a:p>
          <a:p>
            <a:pPr marL="0" indent="0" algn="ctr">
              <a:lnSpc>
                <a:spcPct val="170000"/>
              </a:lnSpc>
              <a:buNone/>
            </a:pPr>
            <a:r>
              <a:rPr lang="de-DE" dirty="0">
                <a:latin typeface="Arial" panose="020B0604020202020204" pitchFamily="34" charset="0"/>
                <a:cs typeface="Arial" panose="020B0604020202020204" pitchFamily="34" charset="0"/>
              </a:rPr>
              <a:t>In vielen Gleichungen tauchen mehrere Variablen auf. Hier sortiert man alle zusammen:</a:t>
            </a:r>
          </a:p>
          <a:p>
            <a:pPr marL="0" indent="0" algn="ctr">
              <a:lnSpc>
                <a:spcPct val="170000"/>
              </a:lnSpc>
              <a:buNone/>
            </a:pPr>
            <a:r>
              <a:rPr lang="de-DE" b="1" dirty="0">
                <a:latin typeface="Arial" panose="020B0604020202020204" pitchFamily="34" charset="0"/>
                <a:cs typeface="Arial" panose="020B0604020202020204" pitchFamily="34" charset="0"/>
              </a:rPr>
              <a:t>2x</a:t>
            </a:r>
            <a:r>
              <a:rPr lang="de-DE" b="1" baseline="30000" dirty="0">
                <a:latin typeface="Arial" panose="020B0604020202020204" pitchFamily="34" charset="0"/>
                <a:cs typeface="Arial" panose="020B0604020202020204" pitchFamily="34" charset="0"/>
              </a:rPr>
              <a:t>2</a:t>
            </a:r>
            <a:r>
              <a:rPr lang="de-DE" b="1" dirty="0">
                <a:latin typeface="Arial" panose="020B0604020202020204" pitchFamily="34" charset="0"/>
                <a:cs typeface="Arial" panose="020B0604020202020204" pitchFamily="34" charset="0"/>
              </a:rPr>
              <a:t> ⋅ y</a:t>
            </a:r>
            <a:r>
              <a:rPr lang="de-DE" b="1" baseline="30000" dirty="0">
                <a:latin typeface="Arial" panose="020B0604020202020204" pitchFamily="34" charset="0"/>
                <a:cs typeface="Arial" panose="020B0604020202020204" pitchFamily="34" charset="0"/>
              </a:rPr>
              <a:t>2</a:t>
            </a:r>
            <a:r>
              <a:rPr lang="de-DE" b="1" dirty="0">
                <a:latin typeface="Arial" panose="020B0604020202020204" pitchFamily="34" charset="0"/>
                <a:cs typeface="Arial" panose="020B0604020202020204" pitchFamily="34" charset="0"/>
              </a:rPr>
              <a:t> ⋅ 4x ⋅ 3y</a:t>
            </a:r>
            <a:r>
              <a:rPr lang="de-DE" b="1" baseline="30000" dirty="0">
                <a:latin typeface="Arial" panose="020B0604020202020204" pitchFamily="34" charset="0"/>
                <a:cs typeface="Arial" panose="020B0604020202020204" pitchFamily="34" charset="0"/>
              </a:rPr>
              <a:t>3</a:t>
            </a:r>
            <a:r>
              <a:rPr lang="de-DE" b="1" dirty="0">
                <a:latin typeface="Arial" panose="020B0604020202020204" pitchFamily="34" charset="0"/>
                <a:cs typeface="Arial" panose="020B0604020202020204" pitchFamily="34" charset="0"/>
              </a:rPr>
              <a:t>   =   24x</a:t>
            </a:r>
            <a:r>
              <a:rPr lang="de-DE" b="1" baseline="30000" dirty="0">
                <a:latin typeface="Arial" panose="020B0604020202020204" pitchFamily="34" charset="0"/>
                <a:cs typeface="Arial" panose="020B0604020202020204" pitchFamily="34" charset="0"/>
              </a:rPr>
              <a:t>3</a:t>
            </a:r>
            <a:r>
              <a:rPr lang="de-DE" b="1" dirty="0">
                <a:latin typeface="Arial" panose="020B0604020202020204" pitchFamily="34" charset="0"/>
                <a:cs typeface="Arial" panose="020B0604020202020204" pitchFamily="34" charset="0"/>
              </a:rPr>
              <a:t>y</a:t>
            </a:r>
            <a:r>
              <a:rPr lang="de-DE" b="1" baseline="30000" dirty="0">
                <a:latin typeface="Arial" panose="020B0604020202020204" pitchFamily="34" charset="0"/>
                <a:cs typeface="Arial" panose="020B0604020202020204" pitchFamily="34" charset="0"/>
              </a:rPr>
              <a:t>5</a:t>
            </a:r>
            <a:r>
              <a:rPr lang="de-DE" dirty="0">
                <a:latin typeface="Arial" panose="020B0604020202020204" pitchFamily="34" charset="0"/>
                <a:cs typeface="Arial" panose="020B0604020202020204" pitchFamily="34" charset="0"/>
              </a:rPr>
              <a:t> </a:t>
            </a:r>
          </a:p>
          <a:p>
            <a:pPr marL="0" indent="0" algn="ctr">
              <a:lnSpc>
                <a:spcPct val="170000"/>
              </a:lnSpc>
              <a:buNone/>
            </a:pPr>
            <a:r>
              <a:rPr lang="de-DE" dirty="0">
                <a:latin typeface="Arial" panose="020B0604020202020204" pitchFamily="34" charset="0"/>
                <a:cs typeface="Arial" panose="020B0604020202020204" pitchFamily="34" charset="0"/>
              </a:rPr>
              <a:t>Es wird dir helfen, wenn du einen Blick dafür entwickelst, welche Teile einer </a:t>
            </a:r>
            <a:r>
              <a:rPr lang="de-DE" u="sng" dirty="0">
                <a:latin typeface="Arial" panose="020B0604020202020204" pitchFamily="34" charset="0"/>
                <a:cs typeface="Arial" panose="020B0604020202020204" pitchFamily="34" charset="0"/>
                <a:hlinkClick r:id="rId3" tooltip="Terme und Gleichungen"/>
              </a:rPr>
              <a:t>Gleichung</a:t>
            </a:r>
            <a:r>
              <a:rPr lang="de-DE" dirty="0">
                <a:latin typeface="Arial" panose="020B0604020202020204" pitchFamily="34" charset="0"/>
                <a:cs typeface="Arial" panose="020B0604020202020204" pitchFamily="34" charset="0"/>
              </a:rPr>
              <a:t> zusammengehören.</a:t>
            </a:r>
          </a:p>
          <a:p>
            <a:pPr marL="0" indent="0" algn="ctr">
              <a:lnSpc>
                <a:spcPct val="17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15661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7B865A-8831-548D-0EDE-BBD7E575AF94}"/>
              </a:ext>
            </a:extLst>
          </p:cNvPr>
          <p:cNvSpPr>
            <a:spLocks noGrp="1"/>
          </p:cNvSpPr>
          <p:nvPr>
            <p:ph type="title"/>
          </p:nvPr>
        </p:nvSpPr>
        <p:spPr/>
        <p:txBody>
          <a:bodyPr/>
          <a:lstStyle/>
          <a:p>
            <a:r>
              <a:rPr lang="de-DE" b="1" dirty="0"/>
              <a:t>Prozentrechnung</a:t>
            </a:r>
            <a:br>
              <a:rPr lang="de-DE" b="1" dirty="0"/>
            </a:br>
            <a:endParaRPr lang="de-DE" dirty="0"/>
          </a:p>
        </p:txBody>
      </p:sp>
      <p:sp>
        <p:nvSpPr>
          <p:cNvPr id="3" name="Inhaltsplatzhalter 2">
            <a:extLst>
              <a:ext uri="{FF2B5EF4-FFF2-40B4-BE49-F238E27FC236}">
                <a16:creationId xmlns:a16="http://schemas.microsoft.com/office/drawing/2014/main" id="{F3B5D106-BC82-188A-A9EE-094162F0764E}"/>
              </a:ext>
            </a:extLst>
          </p:cNvPr>
          <p:cNvSpPr>
            <a:spLocks noGrp="1"/>
          </p:cNvSpPr>
          <p:nvPr>
            <p:ph idx="1"/>
          </p:nvPr>
        </p:nvSpPr>
        <p:spPr>
          <a:xfrm>
            <a:off x="838200" y="1097280"/>
            <a:ext cx="10515600" cy="5079683"/>
          </a:xfrm>
        </p:spPr>
        <p:txBody>
          <a:bodyPr>
            <a:normAutofit fontScale="77500" lnSpcReduction="20000"/>
          </a:bodyPr>
          <a:lstStyle/>
          <a:p>
            <a:pPr marL="0" indent="0">
              <a:lnSpc>
                <a:spcPct val="150000"/>
              </a:lnSpc>
              <a:buNone/>
            </a:pPr>
            <a:r>
              <a:rPr lang="de-DE" dirty="0">
                <a:latin typeface="Arial" panose="020B0604020202020204" pitchFamily="34" charset="0"/>
                <a:cs typeface="Arial" panose="020B0604020202020204" pitchFamily="34" charset="0"/>
              </a:rPr>
              <a:t>Das Wort "Prozent" heißt übersetzt "</a:t>
            </a:r>
            <a:r>
              <a:rPr lang="de-DE" b="1" dirty="0">
                <a:latin typeface="Arial" panose="020B0604020202020204" pitchFamily="34" charset="0"/>
                <a:cs typeface="Arial" panose="020B0604020202020204" pitchFamily="34" charset="0"/>
              </a:rPr>
              <a:t>pro 100</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zent</a:t>
            </a:r>
            <a:r>
              <a:rPr lang="de-DE" dirty="0">
                <a:latin typeface="Arial" panose="020B0604020202020204" pitchFamily="34" charset="0"/>
                <a:cs typeface="Arial" panose="020B0604020202020204" pitchFamily="34" charset="0"/>
              </a:rPr>
              <a:t>" stammt vom Lateinischen </a:t>
            </a:r>
            <a:r>
              <a:rPr lang="de-DE" i="1" dirty="0">
                <a:latin typeface="Arial" panose="020B0604020202020204" pitchFamily="34" charset="0"/>
                <a:cs typeface="Arial" panose="020B0604020202020204" pitchFamily="34" charset="0"/>
              </a:rPr>
              <a:t>centum</a:t>
            </a:r>
            <a:r>
              <a:rPr lang="de-DE" dirty="0">
                <a:latin typeface="Arial" panose="020B0604020202020204" pitchFamily="34" charset="0"/>
                <a:cs typeface="Arial" panose="020B0604020202020204" pitchFamily="34" charset="0"/>
              </a:rPr>
              <a:t>, was 100 bedeutet.</a:t>
            </a:r>
          </a:p>
          <a:p>
            <a:pPr marL="0" indent="0">
              <a:lnSpc>
                <a:spcPct val="150000"/>
              </a:lnSpc>
              <a:buNone/>
            </a:pPr>
            <a:r>
              <a:rPr lang="de-DE" dirty="0">
                <a:latin typeface="Arial" panose="020B0604020202020204" pitchFamily="34" charset="0"/>
                <a:cs typeface="Arial" panose="020B0604020202020204" pitchFamily="34" charset="0"/>
              </a:rPr>
              <a:t>Wenn also jemand sagt, dass es 20% Rabatt gibt, heißt das: Auf einen Preis von 100€ bezahlt man 20€ weniger. Und wenn jemand eine Gehaltserhöhung von 3% bekommt, dann gibt es für jede 100€ Gehalt 3€ obendrauf. Brutto versteht sich. </a:t>
            </a:r>
          </a:p>
          <a:p>
            <a:pPr marL="0" indent="0">
              <a:lnSpc>
                <a:spcPct val="150000"/>
              </a:lnSpc>
              <a:buNone/>
            </a:pPr>
            <a:r>
              <a:rPr lang="de-DE" b="1" dirty="0">
                <a:latin typeface="Arial" panose="020B0604020202020204" pitchFamily="34" charset="0"/>
                <a:cs typeface="Arial" panose="020B0604020202020204" pitchFamily="34" charset="0"/>
              </a:rPr>
              <a:t>Brutto</a:t>
            </a:r>
            <a:r>
              <a:rPr lang="de-DE" dirty="0">
                <a:latin typeface="Arial" panose="020B0604020202020204" pitchFamily="34" charset="0"/>
                <a:cs typeface="Arial" panose="020B0604020202020204" pitchFamily="34" charset="0"/>
              </a:rPr>
              <a:t>-Gehalt: Ist das Gehalt, das man erarbeitet hat.</a:t>
            </a:r>
          </a:p>
          <a:p>
            <a:pPr marL="0" indent="0">
              <a:lnSpc>
                <a:spcPct val="150000"/>
              </a:lnSpc>
              <a:buNone/>
            </a:pPr>
            <a:r>
              <a:rPr lang="de-DE" b="1" dirty="0">
                <a:latin typeface="Arial" panose="020B0604020202020204" pitchFamily="34" charset="0"/>
                <a:cs typeface="Arial" panose="020B0604020202020204" pitchFamily="34" charset="0"/>
              </a:rPr>
              <a:t>Netto</a:t>
            </a:r>
            <a:r>
              <a:rPr lang="de-DE" dirty="0">
                <a:latin typeface="Arial" panose="020B0604020202020204" pitchFamily="34" charset="0"/>
                <a:cs typeface="Arial" panose="020B0604020202020204" pitchFamily="34" charset="0"/>
              </a:rPr>
              <a:t>-Gehalt: Ist das Gehalt, das man nach Abzug von Steuern, 	Krankenversicherung, Pflegeversicherung, Arbeitslosenversicherung, 	Solidaritätszuschlag und eventuell Kirchensteuer überwiesen bekommt.</a:t>
            </a:r>
          </a:p>
        </p:txBody>
      </p:sp>
    </p:spTree>
    <p:extLst>
      <p:ext uri="{BB962C8B-B14F-4D97-AF65-F5344CB8AC3E}">
        <p14:creationId xmlns:p14="http://schemas.microsoft.com/office/powerpoint/2010/main" val="27985598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0BC1D7-214F-C76C-30A8-A51C7E810867}"/>
              </a:ext>
            </a:extLst>
          </p:cNvPr>
          <p:cNvSpPr>
            <a:spLocks noGrp="1"/>
          </p:cNvSpPr>
          <p:nvPr>
            <p:ph type="title"/>
          </p:nvPr>
        </p:nvSpPr>
        <p:spPr>
          <a:xfrm>
            <a:off x="838200" y="365126"/>
            <a:ext cx="10515600" cy="858764"/>
          </a:xfrm>
        </p:spPr>
        <p:txBody>
          <a:bodyPr>
            <a:normAutofit/>
          </a:bodyPr>
          <a:lstStyle/>
          <a:p>
            <a:r>
              <a:rPr lang="de-DE" b="1" dirty="0"/>
              <a:t>Prozentrechnung (</a:t>
            </a:r>
            <a:r>
              <a:rPr lang="de-DE" sz="4000" dirty="0"/>
              <a:t>Rechnen mit dem Dreisatz</a:t>
            </a:r>
            <a:r>
              <a:rPr lang="de-DE" b="1" dirty="0"/>
              <a:t>)</a:t>
            </a:r>
          </a:p>
        </p:txBody>
      </p:sp>
      <p:sp>
        <p:nvSpPr>
          <p:cNvPr id="3" name="Inhaltsplatzhalter 2">
            <a:extLst>
              <a:ext uri="{FF2B5EF4-FFF2-40B4-BE49-F238E27FC236}">
                <a16:creationId xmlns:a16="http://schemas.microsoft.com/office/drawing/2014/main" id="{D54534FD-59EC-90F8-1108-222272824A08}"/>
              </a:ext>
            </a:extLst>
          </p:cNvPr>
          <p:cNvSpPr>
            <a:spLocks noGrp="1"/>
          </p:cNvSpPr>
          <p:nvPr>
            <p:ph idx="1"/>
          </p:nvPr>
        </p:nvSpPr>
        <p:spPr>
          <a:xfrm>
            <a:off x="838200" y="1223890"/>
            <a:ext cx="10515600" cy="4953073"/>
          </a:xfrm>
        </p:spPr>
        <p:txBody>
          <a:bodyPr>
            <a:normAutofit/>
          </a:bodyPr>
          <a:lstStyle/>
          <a:p>
            <a:pPr marL="0" indent="0">
              <a:lnSpc>
                <a:spcPct val="150000"/>
              </a:lnSpc>
              <a:buNone/>
            </a:pPr>
            <a:r>
              <a:rPr lang="de-DE" sz="2000" dirty="0">
                <a:latin typeface="Arial" panose="020B0604020202020204" pitchFamily="34" charset="0"/>
                <a:cs typeface="Arial" panose="020B0604020202020204" pitchFamily="34" charset="0"/>
              </a:rPr>
              <a:t>Erstes Beispiel: </a:t>
            </a:r>
            <a:r>
              <a:rPr lang="de-DE" sz="2000" i="1" dirty="0">
                <a:latin typeface="Arial" panose="020B0604020202020204" pitchFamily="34" charset="0"/>
                <a:cs typeface="Arial" panose="020B0604020202020204" pitchFamily="34" charset="0"/>
              </a:rPr>
              <a:t>Berechne 20% von 736€!</a:t>
            </a: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Finde heraus, was deine 100% sind und setze sie zuerst mit dem Wert gleich, der diesen 100% entspricht. Im Beispiel sind 736€ dein Ausgangswert:	 100% = 736 €.</a:t>
            </a:r>
          </a:p>
          <a:p>
            <a:pPr marL="0" indent="0">
              <a:lnSpc>
                <a:spcPct val="150000"/>
              </a:lnSpc>
              <a:buNone/>
            </a:pPr>
            <a:r>
              <a:rPr lang="de-DE" sz="2000" dirty="0">
                <a:latin typeface="Arial" panose="020B0604020202020204" pitchFamily="34" charset="0"/>
                <a:cs typeface="Arial" panose="020B0604020202020204" pitchFamily="34" charset="0"/>
              </a:rPr>
              <a:t>Nun sollst du davon 20% berechnen. Also kommen die 20% unter die 100% und man setzt sie x, weil du den Wert dafür nicht kennst: 		100% = 736 €	    20% = x    </a:t>
            </a:r>
          </a:p>
          <a:p>
            <a:pPr marL="0" indent="0">
              <a:lnSpc>
                <a:spcPct val="150000"/>
              </a:lnSpc>
              <a:buNone/>
            </a:pPr>
            <a:r>
              <a:rPr lang="de-DE" sz="2000" dirty="0">
                <a:latin typeface="Arial" panose="020B0604020202020204" pitchFamily="34" charset="0"/>
                <a:cs typeface="Arial" panose="020B0604020202020204" pitchFamily="34" charset="0"/>
              </a:rPr>
              <a:t>Jetzt kommt wieder das Gedankenkreuz. 20% und 736 € hängen an einem Strich des Kreuzes. Die multiplizierst du miteinander und teilst durch die verbliebene Zahl (100%): </a:t>
            </a: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p:txBody>
      </p:sp>
      <p:pic>
        <p:nvPicPr>
          <p:cNvPr id="6148" name="Picture 4">
            <a:extLst>
              <a:ext uri="{FF2B5EF4-FFF2-40B4-BE49-F238E27FC236}">
                <a16:creationId xmlns:a16="http://schemas.microsoft.com/office/drawing/2014/main" id="{E2598D19-DAA0-431C-E79D-E1E3B16554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6883" y="4898682"/>
            <a:ext cx="1998233" cy="12782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53221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D10D83-DA5D-C218-15AC-BF6250E26E8D}"/>
              </a:ext>
            </a:extLst>
          </p:cNvPr>
          <p:cNvSpPr>
            <a:spLocks noGrp="1"/>
          </p:cNvSpPr>
          <p:nvPr>
            <p:ph type="title"/>
          </p:nvPr>
        </p:nvSpPr>
        <p:spPr>
          <a:xfrm>
            <a:off x="838200" y="365125"/>
            <a:ext cx="10515600" cy="746223"/>
          </a:xfrm>
        </p:spPr>
        <p:txBody>
          <a:bodyPr/>
          <a:lstStyle/>
          <a:p>
            <a:r>
              <a:rPr lang="de-DE" b="1" dirty="0"/>
              <a:t>Prozentrechnung</a:t>
            </a:r>
            <a:endParaRPr lang="de-DE" dirty="0"/>
          </a:p>
        </p:txBody>
      </p:sp>
      <p:sp>
        <p:nvSpPr>
          <p:cNvPr id="3" name="Inhaltsplatzhalter 2">
            <a:extLst>
              <a:ext uri="{FF2B5EF4-FFF2-40B4-BE49-F238E27FC236}">
                <a16:creationId xmlns:a16="http://schemas.microsoft.com/office/drawing/2014/main" id="{E361C389-A593-1586-09AB-0B3888E539DF}"/>
              </a:ext>
            </a:extLst>
          </p:cNvPr>
          <p:cNvSpPr>
            <a:spLocks noGrp="1"/>
          </p:cNvSpPr>
          <p:nvPr>
            <p:ph idx="1"/>
          </p:nvPr>
        </p:nvSpPr>
        <p:spPr>
          <a:xfrm>
            <a:off x="838200" y="1111348"/>
            <a:ext cx="10515600" cy="5065615"/>
          </a:xfrm>
        </p:spPr>
        <p:txBody>
          <a:bodyPr>
            <a:normAutofit fontScale="92500" lnSpcReduction="10000"/>
          </a:bodyPr>
          <a:lstStyle/>
          <a:p>
            <a:pPr marL="0" indent="0">
              <a:lnSpc>
                <a:spcPct val="150000"/>
              </a:lnSpc>
              <a:buNone/>
            </a:pPr>
            <a:r>
              <a:rPr lang="de-DE" sz="2000" dirty="0">
                <a:latin typeface="Arial" panose="020B0604020202020204" pitchFamily="34" charset="0"/>
                <a:cs typeface="Arial" panose="020B0604020202020204" pitchFamily="34" charset="0"/>
              </a:rPr>
              <a:t>Ein anderes Beispiel, das vielen Probleme macht:</a:t>
            </a:r>
          </a:p>
          <a:p>
            <a:pPr marL="0" indent="0">
              <a:lnSpc>
                <a:spcPct val="150000"/>
              </a:lnSpc>
              <a:buNone/>
            </a:pPr>
            <a:r>
              <a:rPr lang="de-DE" sz="2000" i="1" dirty="0">
                <a:latin typeface="Arial" panose="020B0604020202020204" pitchFamily="34" charset="0"/>
                <a:cs typeface="Arial" panose="020B0604020202020204" pitchFamily="34" charset="0"/>
              </a:rPr>
              <a:t>Hr. Paul hat 12.000 € gespendet. Das sind 25% seines Vermögens. Wie groß war sein Vermögen vor der Spende?</a:t>
            </a: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Hier steht bereits, dass die 12.000€ genau 25% sind. Ich setze ein:</a:t>
            </a:r>
          </a:p>
          <a:p>
            <a:pPr marL="0" indent="0">
              <a:lnSpc>
                <a:spcPct val="150000"/>
              </a:lnSpc>
              <a:buNone/>
            </a:pPr>
            <a:r>
              <a:rPr lang="de-DE" sz="2000" dirty="0">
                <a:latin typeface="Arial" panose="020B0604020202020204" pitchFamily="34" charset="0"/>
                <a:cs typeface="Arial" panose="020B0604020202020204" pitchFamily="34" charset="0"/>
              </a:rPr>
              <a:t>	25 % = 12.000 €</a:t>
            </a:r>
          </a:p>
          <a:p>
            <a:pPr marL="0" indent="0">
              <a:lnSpc>
                <a:spcPct val="150000"/>
              </a:lnSpc>
              <a:buNone/>
            </a:pPr>
            <a:r>
              <a:rPr lang="de-DE" sz="2000" dirty="0">
                <a:latin typeface="Arial" panose="020B0604020202020204" pitchFamily="34" charset="0"/>
                <a:cs typeface="Arial" panose="020B0604020202020204" pitchFamily="34" charset="0"/>
              </a:rPr>
              <a:t>Ich will wissen, wie viel seine 100% sind. Also sind die 100% = x. Jetzt muss ich es nur noch untereinander schreiben:</a:t>
            </a:r>
          </a:p>
          <a:p>
            <a:pPr marL="0" indent="0">
              <a:lnSpc>
                <a:spcPct val="150000"/>
              </a:lnSpc>
              <a:buNone/>
            </a:pPr>
            <a:r>
              <a:rPr lang="de-DE" sz="2000" dirty="0">
                <a:latin typeface="Arial" panose="020B0604020202020204" pitchFamily="34" charset="0"/>
                <a:cs typeface="Arial" panose="020B0604020202020204" pitchFamily="34" charset="0"/>
              </a:rPr>
              <a:t> 	25 % = 12.000 €		100 % = x            </a:t>
            </a:r>
          </a:p>
          <a:p>
            <a:pPr marL="0" indent="0">
              <a:lnSpc>
                <a:spcPct val="150000"/>
              </a:lnSpc>
              <a:buNone/>
            </a:pPr>
            <a:r>
              <a:rPr lang="de-DE" sz="2000" dirty="0">
                <a:latin typeface="Arial" panose="020B0604020202020204" pitchFamily="34" charset="0"/>
                <a:cs typeface="Arial" panose="020B0604020202020204" pitchFamily="34" charset="0"/>
              </a:rPr>
              <a:t>Wieder lege ich gedanklich das Kreuz und berechne dann:</a:t>
            </a:r>
            <a:br>
              <a:rPr lang="de-DE" sz="2000" dirty="0">
                <a:latin typeface="Arial" panose="020B0604020202020204" pitchFamily="34" charset="0"/>
                <a:cs typeface="Arial" panose="020B0604020202020204" pitchFamily="34" charset="0"/>
              </a:rPr>
            </a:br>
            <a:endParaRPr lang="de-DE" sz="2000" dirty="0">
              <a:latin typeface="Arial" panose="020B0604020202020204" pitchFamily="34" charset="0"/>
              <a:cs typeface="Arial" panose="020B0604020202020204" pitchFamily="34" charset="0"/>
            </a:endParaRPr>
          </a:p>
        </p:txBody>
      </p:sp>
      <p:pic>
        <p:nvPicPr>
          <p:cNvPr id="7170" name="Picture 2">
            <a:extLst>
              <a:ext uri="{FF2B5EF4-FFF2-40B4-BE49-F238E27FC236}">
                <a16:creationId xmlns:a16="http://schemas.microsoft.com/office/drawing/2014/main" id="{FC7AB8CE-EC5B-7A73-9E67-8D892DACCD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0222" y="5102821"/>
            <a:ext cx="2488516" cy="1287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6184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D804-2D59-B396-150A-705216D88BAA}"/>
              </a:ext>
            </a:extLst>
          </p:cNvPr>
          <p:cNvSpPr>
            <a:spLocks noGrp="1"/>
          </p:cNvSpPr>
          <p:nvPr>
            <p:ph type="title"/>
          </p:nvPr>
        </p:nvSpPr>
        <p:spPr>
          <a:xfrm>
            <a:off x="838200" y="365126"/>
            <a:ext cx="10515600" cy="774358"/>
          </a:xfrm>
        </p:spPr>
        <p:txBody>
          <a:bodyPr/>
          <a:lstStyle/>
          <a:p>
            <a:r>
              <a:rPr lang="de-DE" b="1" dirty="0"/>
              <a:t>Prozentrechnung</a:t>
            </a:r>
            <a:endParaRPr lang="de-DE" dirty="0"/>
          </a:p>
        </p:txBody>
      </p:sp>
      <p:sp>
        <p:nvSpPr>
          <p:cNvPr id="3" name="Inhaltsplatzhalter 2">
            <a:extLst>
              <a:ext uri="{FF2B5EF4-FFF2-40B4-BE49-F238E27FC236}">
                <a16:creationId xmlns:a16="http://schemas.microsoft.com/office/drawing/2014/main" id="{21DF07B0-9E53-F465-2D45-5C08F5417D29}"/>
              </a:ext>
            </a:extLst>
          </p:cNvPr>
          <p:cNvSpPr>
            <a:spLocks noGrp="1"/>
          </p:cNvSpPr>
          <p:nvPr>
            <p:ph idx="1"/>
          </p:nvPr>
        </p:nvSpPr>
        <p:spPr>
          <a:xfrm>
            <a:off x="838200" y="1280160"/>
            <a:ext cx="10515600" cy="4896803"/>
          </a:xfrm>
        </p:spPr>
        <p:txBody>
          <a:bodyPr>
            <a:normAutofit fontScale="70000" lnSpcReduction="20000"/>
          </a:bodyPr>
          <a:lstStyle/>
          <a:p>
            <a:pPr marL="0" indent="0">
              <a:lnSpc>
                <a:spcPct val="150000"/>
              </a:lnSpc>
              <a:buNone/>
            </a:pPr>
            <a:r>
              <a:rPr lang="de-DE" b="1" dirty="0">
                <a:latin typeface="Arial" panose="020B0604020202020204" pitchFamily="34" charset="0"/>
                <a:cs typeface="Arial" panose="020B0604020202020204" pitchFamily="34" charset="0"/>
              </a:rPr>
              <a:t>Preissenkungen</a:t>
            </a:r>
            <a:r>
              <a:rPr lang="de-DE" dirty="0">
                <a:latin typeface="Arial" panose="020B0604020202020204" pitchFamily="34" charset="0"/>
                <a:cs typeface="Arial" panose="020B0604020202020204" pitchFamily="34" charset="0"/>
              </a:rPr>
              <a:t> und </a:t>
            </a:r>
            <a:r>
              <a:rPr lang="de-DE" b="1" dirty="0">
                <a:latin typeface="Arial" panose="020B0604020202020204" pitchFamily="34" charset="0"/>
                <a:cs typeface="Arial" panose="020B0604020202020204" pitchFamily="34" charset="0"/>
              </a:rPr>
              <a:t>Preissteigerungen</a:t>
            </a:r>
            <a:r>
              <a:rPr lang="de-DE" dirty="0">
                <a:latin typeface="Arial" panose="020B0604020202020204" pitchFamily="34" charset="0"/>
                <a:cs typeface="Arial" panose="020B0604020202020204" pitchFamily="34" charset="0"/>
              </a:rPr>
              <a:t> (Vorgehensweise)</a:t>
            </a:r>
          </a:p>
          <a:p>
            <a:pPr marL="0" indent="0">
              <a:lnSpc>
                <a:spcPct val="150000"/>
              </a:lnSpc>
              <a:buNone/>
            </a:pPr>
            <a:r>
              <a:rPr lang="de-DE" dirty="0">
                <a:latin typeface="Arial" panose="020B0604020202020204" pitchFamily="34" charset="0"/>
                <a:cs typeface="Arial" panose="020B0604020202020204" pitchFamily="34" charset="0"/>
              </a:rPr>
              <a:t>Hast du einmal alles richtig sortiert, musst du stets nur noch das Kreuz gedanklich legen und so rechnen wie immer. Das ist super einfach.</a:t>
            </a:r>
          </a:p>
          <a:p>
            <a:pPr marL="0" indent="0">
              <a:lnSpc>
                <a:spcPct val="150000"/>
              </a:lnSpc>
              <a:buNone/>
            </a:pPr>
            <a:r>
              <a:rPr lang="de-DE" dirty="0">
                <a:latin typeface="Arial" panose="020B0604020202020204" pitchFamily="34" charset="0"/>
                <a:cs typeface="Arial" panose="020B0604020202020204" pitchFamily="34" charset="0"/>
              </a:rPr>
              <a:t>Aber genau in der Sortierung liegt meist das Problem. Viele machen den Fehler, die höchste Zahl immer als 100% zu sehen. Bei prozentualen Absenkungen oder Steigerungen ist das aber nicht immer der Fall. Hier ist einfach die Ausgangszahl 100%. Und am Ende kann es sein (bei Preissteigerungen z.B.), dass mehr als 100% herauskommen. Der Wert, der über den 100% liegt, ist dann die Steigerung. Oder es kommt weniger raus. Dann ist der Wert, der bis 100% fehlt, die Absenkung.</a:t>
            </a:r>
          </a:p>
          <a:p>
            <a:pPr marL="0" indent="0">
              <a:lnSpc>
                <a:spcPct val="150000"/>
              </a:lnSpc>
              <a:buNone/>
            </a:pPr>
            <a:r>
              <a:rPr lang="de-DE" dirty="0">
                <a:latin typeface="Arial" panose="020B0604020202020204" pitchFamily="34" charset="0"/>
                <a:cs typeface="Arial" panose="020B0604020202020204" pitchFamily="34" charset="0"/>
              </a:rPr>
              <a:t>Machen wir zwei Beispiele, eines für eine Steigerung und eines für eine Absenkung.</a:t>
            </a:r>
          </a:p>
        </p:txBody>
      </p:sp>
    </p:spTree>
    <p:extLst>
      <p:ext uri="{BB962C8B-B14F-4D97-AF65-F5344CB8AC3E}">
        <p14:creationId xmlns:p14="http://schemas.microsoft.com/office/powerpoint/2010/main" val="34199078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6A6E5B-231F-7018-2D6B-2E99B6572F49}"/>
              </a:ext>
            </a:extLst>
          </p:cNvPr>
          <p:cNvSpPr>
            <a:spLocks noGrp="1"/>
          </p:cNvSpPr>
          <p:nvPr>
            <p:ph type="title"/>
          </p:nvPr>
        </p:nvSpPr>
        <p:spPr>
          <a:xfrm>
            <a:off x="838200" y="365126"/>
            <a:ext cx="10515600" cy="704020"/>
          </a:xfrm>
        </p:spPr>
        <p:txBody>
          <a:bodyPr/>
          <a:lstStyle/>
          <a:p>
            <a:r>
              <a:rPr lang="de-DE" b="1" dirty="0"/>
              <a:t>Prozentrechnung (Steigerung)</a:t>
            </a:r>
            <a:endParaRPr lang="de-DE" dirty="0"/>
          </a:p>
        </p:txBody>
      </p:sp>
      <p:sp>
        <p:nvSpPr>
          <p:cNvPr id="3" name="Inhaltsplatzhalter 2">
            <a:extLst>
              <a:ext uri="{FF2B5EF4-FFF2-40B4-BE49-F238E27FC236}">
                <a16:creationId xmlns:a16="http://schemas.microsoft.com/office/drawing/2014/main" id="{D727D28A-3F07-7B73-5CBA-B3CAD3C08C6A}"/>
              </a:ext>
            </a:extLst>
          </p:cNvPr>
          <p:cNvSpPr>
            <a:spLocks noGrp="1"/>
          </p:cNvSpPr>
          <p:nvPr>
            <p:ph idx="1"/>
          </p:nvPr>
        </p:nvSpPr>
        <p:spPr>
          <a:xfrm>
            <a:off x="838199" y="1069146"/>
            <a:ext cx="10064263" cy="5296483"/>
          </a:xfrm>
        </p:spPr>
        <p:txBody>
          <a:bodyPr>
            <a:normAutofit lnSpcReduction="10000"/>
          </a:bodyPr>
          <a:lstStyle/>
          <a:p>
            <a:pPr marL="0" indent="0">
              <a:lnSpc>
                <a:spcPct val="150000"/>
              </a:lnSpc>
              <a:buNone/>
            </a:pPr>
            <a:r>
              <a:rPr lang="de-DE" sz="2000" b="1" i="1" dirty="0">
                <a:latin typeface="Arial" panose="020B0604020202020204" pitchFamily="34" charset="0"/>
                <a:cs typeface="Arial" panose="020B0604020202020204" pitchFamily="34" charset="0"/>
              </a:rPr>
              <a:t>Bei Tarifverhandlungen wurde festgelegt, dass jeder Arbeitnehmer monatlich 2,5 % Lohnerhöhung auf seinen seitherigen Lohn erhält.</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b="1" i="1" dirty="0">
                <a:latin typeface="Arial" panose="020B0604020202020204" pitchFamily="34" charset="0"/>
                <a:cs typeface="Arial" panose="020B0604020202020204" pitchFamily="34" charset="0"/>
              </a:rPr>
              <a:t>Was verdient nun ein Arbeitnehmer, der bisher 2.200 € verdiente?</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Hier muss ich nun überlegen: Bisher hat er 2.200 € verdient. Das sind die 100%, meine Ausgangsgröße. Nach der Lohnerhöhung verdient er 2,5 % mehr - das muss ich zu den 100 % dazuzählen. Das sind dann 102,5 %. Und die Euros dazu will ich wissen. So sieht dann meine Aufstellung aus: </a:t>
            </a:r>
            <a:r>
              <a:rPr lang="de-DE" sz="2000" b="1" dirty="0">
                <a:latin typeface="Arial" panose="020B0604020202020204" pitchFamily="34" charset="0"/>
                <a:cs typeface="Arial" panose="020B0604020202020204" pitchFamily="34" charset="0"/>
              </a:rPr>
              <a:t>2.200 € = 100 % </a:t>
            </a:r>
            <a:r>
              <a:rPr lang="de-DE" sz="2000" dirty="0">
                <a:latin typeface="Arial" panose="020B0604020202020204" pitchFamily="34" charset="0"/>
                <a:cs typeface="Arial" panose="020B0604020202020204" pitchFamily="34" charset="0"/>
              </a:rPr>
              <a:t>und </a:t>
            </a:r>
            <a:r>
              <a:rPr lang="de-DE" sz="2000" b="1" dirty="0">
                <a:latin typeface="Arial" panose="020B0604020202020204" pitchFamily="34" charset="0"/>
                <a:cs typeface="Arial" panose="020B0604020202020204" pitchFamily="34" charset="0"/>
              </a:rPr>
              <a:t>x = 102,5 %</a:t>
            </a:r>
          </a:p>
          <a:p>
            <a:pPr marL="0" indent="0">
              <a:lnSpc>
                <a:spcPct val="150000"/>
              </a:lnSpc>
              <a:buNone/>
            </a:pPr>
            <a:r>
              <a:rPr lang="de-DE" sz="2000" b="1" dirty="0">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Antwort: </a:t>
            </a:r>
          </a:p>
          <a:p>
            <a:pPr marL="0" indent="0">
              <a:lnSpc>
                <a:spcPct val="150000"/>
              </a:lnSpc>
              <a:buNone/>
            </a:pPr>
            <a:r>
              <a:rPr lang="de-DE" sz="2000" i="1" dirty="0">
                <a:latin typeface="Arial" panose="020B0604020202020204" pitchFamily="34" charset="0"/>
                <a:cs typeface="Arial" panose="020B0604020202020204" pitchFamily="34" charset="0"/>
              </a:rPr>
              <a:t>				Der Arbeitnehmer verdient nun 2.255 €, </a:t>
            </a:r>
          </a:p>
          <a:p>
            <a:pPr marL="0" indent="0">
              <a:lnSpc>
                <a:spcPct val="150000"/>
              </a:lnSpc>
              <a:buNone/>
            </a:pPr>
            <a:r>
              <a:rPr lang="de-DE" sz="2000" i="1" dirty="0">
                <a:latin typeface="Arial" panose="020B0604020202020204" pitchFamily="34" charset="0"/>
                <a:cs typeface="Arial" panose="020B0604020202020204" pitchFamily="34" charset="0"/>
              </a:rPr>
              <a:t>				das sind 55 € mehr als bisher.</a:t>
            </a:r>
            <a:endParaRPr lang="de-DE" sz="2000" b="1"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63791F18-1122-DE4B-46B1-AB29009CE3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7129" y="4539246"/>
            <a:ext cx="2648149" cy="1530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80731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4222EA-8D2F-13F2-9FF9-9A67DC297E3B}"/>
              </a:ext>
            </a:extLst>
          </p:cNvPr>
          <p:cNvSpPr>
            <a:spLocks noGrp="1"/>
          </p:cNvSpPr>
          <p:nvPr>
            <p:ph type="title"/>
          </p:nvPr>
        </p:nvSpPr>
        <p:spPr>
          <a:xfrm>
            <a:off x="838200" y="365125"/>
            <a:ext cx="10515600" cy="802493"/>
          </a:xfrm>
        </p:spPr>
        <p:txBody>
          <a:bodyPr/>
          <a:lstStyle/>
          <a:p>
            <a:r>
              <a:rPr lang="de-DE" b="1" dirty="0"/>
              <a:t>Prozentrechnung (Absenkung)</a:t>
            </a:r>
            <a:endParaRPr lang="de-DE" dirty="0"/>
          </a:p>
        </p:txBody>
      </p:sp>
      <p:sp>
        <p:nvSpPr>
          <p:cNvPr id="3" name="Inhaltsplatzhalter 2">
            <a:extLst>
              <a:ext uri="{FF2B5EF4-FFF2-40B4-BE49-F238E27FC236}">
                <a16:creationId xmlns:a16="http://schemas.microsoft.com/office/drawing/2014/main" id="{307EEC90-A9C1-FC7E-9F5F-AD71788CE2B2}"/>
              </a:ext>
            </a:extLst>
          </p:cNvPr>
          <p:cNvSpPr>
            <a:spLocks noGrp="1"/>
          </p:cNvSpPr>
          <p:nvPr>
            <p:ph idx="1"/>
          </p:nvPr>
        </p:nvSpPr>
        <p:spPr>
          <a:xfrm>
            <a:off x="838200" y="1167618"/>
            <a:ext cx="10515600" cy="5009345"/>
          </a:xfrm>
        </p:spPr>
        <p:txBody>
          <a:bodyPr>
            <a:noAutofit/>
          </a:bodyPr>
          <a:lstStyle/>
          <a:p>
            <a:pPr marL="0" indent="0">
              <a:lnSpc>
                <a:spcPct val="150000"/>
              </a:lnSpc>
              <a:buNone/>
            </a:pPr>
            <a:r>
              <a:rPr lang="de-DE" sz="2000" b="1" i="1" dirty="0">
                <a:latin typeface="Arial" panose="020B0604020202020204" pitchFamily="34" charset="0"/>
                <a:cs typeface="Arial" panose="020B0604020202020204" pitchFamily="34" charset="0"/>
              </a:rPr>
              <a:t>Der Listenpreis eines Autos beträgt 23925 €. Der Kunde bekommt den Wagen für 21054 €.</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b="1" i="1" dirty="0">
                <a:latin typeface="Arial" panose="020B0604020202020204" pitchFamily="34" charset="0"/>
                <a:cs typeface="Arial" panose="020B0604020202020204" pitchFamily="34" charset="0"/>
              </a:rPr>
              <a:t>Um wie viel Prozent liegt dieser Preis unter dem Listenpreis?</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23.925 € = 100 % und 21.054 € = x     </a:t>
            </a: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Die Differenz bis 100 % ergibt nun die gesuchte Prozentzahl:</a:t>
            </a:r>
          </a:p>
          <a:p>
            <a:pPr marL="0" indent="0">
              <a:lnSpc>
                <a:spcPct val="150000"/>
              </a:lnSpc>
              <a:buNone/>
            </a:pPr>
            <a:r>
              <a:rPr lang="de-DE" sz="2000" dirty="0">
                <a:latin typeface="Arial" panose="020B0604020202020204" pitchFamily="34" charset="0"/>
                <a:cs typeface="Arial" panose="020B0604020202020204" pitchFamily="34" charset="0"/>
              </a:rPr>
              <a:t>								100 % - 88 % = </a:t>
            </a:r>
            <a:r>
              <a:rPr lang="de-DE" sz="2000" b="1" dirty="0">
                <a:latin typeface="Arial" panose="020B0604020202020204" pitchFamily="34" charset="0"/>
                <a:cs typeface="Arial" panose="020B0604020202020204" pitchFamily="34" charset="0"/>
              </a:rPr>
              <a:t>12 %</a:t>
            </a: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Antwort: </a:t>
            </a:r>
            <a:r>
              <a:rPr lang="de-DE" sz="2000" i="1" dirty="0">
                <a:latin typeface="Arial" panose="020B0604020202020204" pitchFamily="34" charset="0"/>
                <a:cs typeface="Arial" panose="020B0604020202020204" pitchFamily="34" charset="0"/>
              </a:rPr>
              <a:t>Der Preis liegt um 12% niedriger als der Listenpreis.</a:t>
            </a:r>
            <a:endParaRPr lang="de-DE" sz="2000" dirty="0">
              <a:latin typeface="Arial" panose="020B0604020202020204" pitchFamily="34" charset="0"/>
              <a:cs typeface="Arial" panose="020B0604020202020204" pitchFamily="34" charset="0"/>
            </a:endParaRPr>
          </a:p>
        </p:txBody>
      </p:sp>
      <p:pic>
        <p:nvPicPr>
          <p:cNvPr id="9218" name="Picture 2">
            <a:extLst>
              <a:ext uri="{FF2B5EF4-FFF2-40B4-BE49-F238E27FC236}">
                <a16:creationId xmlns:a16="http://schemas.microsoft.com/office/drawing/2014/main" id="{D4E17CEF-D1E1-C7CD-CF1C-F1F49DF9B8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5406" y="2833980"/>
            <a:ext cx="2872122" cy="1676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7475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261070-4023-D302-1D19-269AAB130F9F}"/>
              </a:ext>
            </a:extLst>
          </p:cNvPr>
          <p:cNvSpPr>
            <a:spLocks noGrp="1"/>
          </p:cNvSpPr>
          <p:nvPr>
            <p:ph type="title"/>
          </p:nvPr>
        </p:nvSpPr>
        <p:spPr/>
        <p:txBody>
          <a:bodyPr/>
          <a:lstStyle/>
          <a:p>
            <a:r>
              <a:rPr lang="de-DE" b="1" dirty="0"/>
              <a:t>Prozentrechnung (</a:t>
            </a:r>
            <a:r>
              <a:rPr lang="de-DE" dirty="0"/>
              <a:t>Rechnen mit der Formel</a:t>
            </a:r>
            <a:r>
              <a:rPr lang="de-DE" b="1" dirty="0"/>
              <a:t>)</a:t>
            </a:r>
            <a:br>
              <a:rPr lang="de-DE" dirty="0"/>
            </a:br>
            <a:endParaRPr lang="de-DE" dirty="0"/>
          </a:p>
        </p:txBody>
      </p:sp>
      <p:sp>
        <p:nvSpPr>
          <p:cNvPr id="3" name="Inhaltsplatzhalter 2">
            <a:extLst>
              <a:ext uri="{FF2B5EF4-FFF2-40B4-BE49-F238E27FC236}">
                <a16:creationId xmlns:a16="http://schemas.microsoft.com/office/drawing/2014/main" id="{F887346E-89AC-70B0-0DB6-F4FD203A2AD8}"/>
              </a:ext>
            </a:extLst>
          </p:cNvPr>
          <p:cNvSpPr>
            <a:spLocks noGrp="1"/>
          </p:cNvSpPr>
          <p:nvPr>
            <p:ph idx="1"/>
          </p:nvPr>
        </p:nvSpPr>
        <p:spPr>
          <a:xfrm>
            <a:off x="838200" y="1125415"/>
            <a:ext cx="10515600" cy="5051548"/>
          </a:xfrm>
        </p:spPr>
        <p:txBody>
          <a:bodyPr>
            <a:normAutofit fontScale="92500"/>
          </a:bodyPr>
          <a:lstStyle/>
          <a:p>
            <a:pPr marL="0" indent="0">
              <a:lnSpc>
                <a:spcPct val="150000"/>
              </a:lnSpc>
              <a:buNone/>
            </a:pPr>
            <a:r>
              <a:rPr lang="de-DE" sz="2400" dirty="0">
                <a:latin typeface="Arial" panose="020B0604020202020204" pitchFamily="34" charset="0"/>
                <a:cs typeface="Arial" panose="020B0604020202020204" pitchFamily="34" charset="0"/>
              </a:rPr>
              <a:t>Natürlich gibt es auch eine Formel, die man benutzen kann:</a:t>
            </a:r>
          </a:p>
          <a:p>
            <a:pPr marL="0" indent="0">
              <a:lnSpc>
                <a:spcPct val="150000"/>
              </a:lnSpc>
              <a:buNone/>
            </a:pPr>
            <a:endParaRPr lang="de-DE" sz="2400" dirty="0">
              <a:latin typeface="Arial" panose="020B0604020202020204" pitchFamily="34" charset="0"/>
              <a:cs typeface="Arial" panose="020B0604020202020204" pitchFamily="34" charset="0"/>
            </a:endParaRPr>
          </a:p>
          <a:p>
            <a:pPr marL="0" indent="0">
              <a:lnSpc>
                <a:spcPct val="150000"/>
              </a:lnSpc>
              <a:buNone/>
            </a:pP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dirty="0">
                <a:latin typeface="Arial" panose="020B0604020202020204" pitchFamily="34" charset="0"/>
                <a:cs typeface="Arial" panose="020B0604020202020204" pitchFamily="34" charset="0"/>
              </a:rPr>
              <a:t>Dazu muss man die Buchstaben in der Formel kennen und richtig zuordnen</a:t>
            </a:r>
          </a:p>
          <a:p>
            <a:pPr marL="0" indent="0">
              <a:lnSpc>
                <a:spcPct val="150000"/>
              </a:lnSpc>
              <a:buNone/>
            </a:pPr>
            <a:r>
              <a:rPr lang="de-DE" sz="2400" dirty="0">
                <a:latin typeface="Arial" panose="020B0604020202020204" pitchFamily="34" charset="0"/>
                <a:cs typeface="Arial" panose="020B0604020202020204" pitchFamily="34" charset="0"/>
              </a:rPr>
              <a:t>In der Prozentrechnung gibt es 3 mögliche Variablen, also Unbekannte:</a:t>
            </a:r>
          </a:p>
          <a:p>
            <a:pPr marL="0" indent="0">
              <a:lnSpc>
                <a:spcPct val="150000"/>
              </a:lnSpc>
              <a:buNone/>
            </a:pPr>
            <a:r>
              <a:rPr lang="de-DE" sz="2400" b="1" dirty="0">
                <a:latin typeface="Arial" panose="020B0604020202020204" pitchFamily="34" charset="0"/>
                <a:cs typeface="Arial" panose="020B0604020202020204" pitchFamily="34" charset="0"/>
              </a:rPr>
              <a:t>Grundwert G</a:t>
            </a:r>
            <a:r>
              <a:rPr lang="de-DE" sz="2400" dirty="0">
                <a:latin typeface="Arial" panose="020B0604020202020204" pitchFamily="34" charset="0"/>
                <a:cs typeface="Arial" panose="020B0604020202020204" pitchFamily="34" charset="0"/>
              </a:rPr>
              <a:t>: die Gesamtanzahl</a:t>
            </a:r>
          </a:p>
          <a:p>
            <a:pPr marL="0" indent="0">
              <a:lnSpc>
                <a:spcPct val="150000"/>
              </a:lnSpc>
              <a:buNone/>
            </a:pPr>
            <a:r>
              <a:rPr lang="de-DE" sz="2400" b="1" dirty="0">
                <a:latin typeface="Arial" panose="020B0604020202020204" pitchFamily="34" charset="0"/>
                <a:cs typeface="Arial" panose="020B0604020202020204" pitchFamily="34" charset="0"/>
              </a:rPr>
              <a:t>Prozentwert W</a:t>
            </a:r>
            <a:r>
              <a:rPr lang="de-DE" sz="2400" dirty="0">
                <a:latin typeface="Arial" panose="020B0604020202020204" pitchFamily="34" charset="0"/>
                <a:cs typeface="Arial" panose="020B0604020202020204" pitchFamily="34" charset="0"/>
              </a:rPr>
              <a:t>: eine bestimmte Menge der Gesamtanzahl</a:t>
            </a:r>
          </a:p>
          <a:p>
            <a:pPr marL="0" indent="0">
              <a:lnSpc>
                <a:spcPct val="150000"/>
              </a:lnSpc>
              <a:buNone/>
            </a:pPr>
            <a:r>
              <a:rPr lang="de-DE" sz="2400" b="1" dirty="0">
                <a:latin typeface="Arial" panose="020B0604020202020204" pitchFamily="34" charset="0"/>
                <a:cs typeface="Arial" panose="020B0604020202020204" pitchFamily="34" charset="0"/>
              </a:rPr>
              <a:t>Prozentsatz p</a:t>
            </a:r>
            <a:r>
              <a:rPr lang="de-DE" sz="2400" dirty="0">
                <a:latin typeface="Arial" panose="020B0604020202020204" pitchFamily="34" charset="0"/>
                <a:cs typeface="Arial" panose="020B0604020202020204" pitchFamily="34" charset="0"/>
              </a:rPr>
              <a:t>: der Anteil in Prozent (%)</a:t>
            </a:r>
          </a:p>
          <a:p>
            <a:pPr marL="0" indent="0">
              <a:lnSpc>
                <a:spcPct val="150000"/>
              </a:lnSpc>
              <a:buNone/>
            </a:pPr>
            <a:endParaRPr lang="de-DE" sz="2400" dirty="0">
              <a:latin typeface="Arial" panose="020B0604020202020204" pitchFamily="34" charset="0"/>
              <a:cs typeface="Arial" panose="020B0604020202020204" pitchFamily="34" charset="0"/>
            </a:endParaRPr>
          </a:p>
        </p:txBody>
      </p:sp>
      <p:pic>
        <p:nvPicPr>
          <p:cNvPr id="10242" name="Picture 2">
            <a:extLst>
              <a:ext uri="{FF2B5EF4-FFF2-40B4-BE49-F238E27FC236}">
                <a16:creationId xmlns:a16="http://schemas.microsoft.com/office/drawing/2014/main" id="{A2B2837F-019C-1DBF-6CA2-A7BD817C9F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6899" y="1889553"/>
            <a:ext cx="1918202" cy="1122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86032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DEC871-D04C-F8C8-5D8D-472B5B0A2064}"/>
              </a:ext>
            </a:extLst>
          </p:cNvPr>
          <p:cNvSpPr>
            <a:spLocks noGrp="1"/>
          </p:cNvSpPr>
          <p:nvPr>
            <p:ph type="title"/>
          </p:nvPr>
        </p:nvSpPr>
        <p:spPr>
          <a:xfrm>
            <a:off x="838200" y="365125"/>
            <a:ext cx="10515600" cy="830629"/>
          </a:xfrm>
        </p:spPr>
        <p:txBody>
          <a:bodyPr/>
          <a:lstStyle/>
          <a:p>
            <a:r>
              <a:rPr lang="de-DE" b="1" dirty="0"/>
              <a:t>Prozentrechnung (Übungsaufgabe)</a:t>
            </a:r>
            <a:endParaRPr lang="de-DE" dirty="0"/>
          </a:p>
        </p:txBody>
      </p:sp>
      <p:sp>
        <p:nvSpPr>
          <p:cNvPr id="3" name="Inhaltsplatzhalter 2">
            <a:extLst>
              <a:ext uri="{FF2B5EF4-FFF2-40B4-BE49-F238E27FC236}">
                <a16:creationId xmlns:a16="http://schemas.microsoft.com/office/drawing/2014/main" id="{014A5340-51C3-65B0-6AA9-085B87528FC3}"/>
              </a:ext>
            </a:extLst>
          </p:cNvPr>
          <p:cNvSpPr>
            <a:spLocks noGrp="1"/>
          </p:cNvSpPr>
          <p:nvPr>
            <p:ph idx="1"/>
          </p:nvPr>
        </p:nvSpPr>
        <p:spPr>
          <a:xfrm>
            <a:off x="838200" y="1195754"/>
            <a:ext cx="10515600" cy="5297121"/>
          </a:xfrm>
        </p:spPr>
        <p:txBody>
          <a:bodyPr>
            <a:normAutofit lnSpcReduction="10000"/>
          </a:bodyPr>
          <a:lstStyle/>
          <a:p>
            <a:pPr marL="0" indent="0">
              <a:lnSpc>
                <a:spcPct val="150000"/>
              </a:lnSpc>
              <a:buNone/>
            </a:pPr>
            <a:r>
              <a:rPr lang="de-DE" sz="2000" dirty="0">
                <a:latin typeface="Arial" panose="020B0604020202020204" pitchFamily="34" charset="0"/>
                <a:cs typeface="Arial" panose="020B0604020202020204" pitchFamily="34" charset="0"/>
              </a:rPr>
              <a:t>Wir rechnen die ganzen Aufgaben von oben nun mit der Formel:</a:t>
            </a:r>
          </a:p>
          <a:p>
            <a:pPr marL="0" indent="0">
              <a:lnSpc>
                <a:spcPct val="150000"/>
              </a:lnSpc>
              <a:buNone/>
            </a:pPr>
            <a:r>
              <a:rPr lang="de-DE" sz="2000" b="1" i="1" dirty="0">
                <a:latin typeface="Arial" panose="020B0604020202020204" pitchFamily="34" charset="0"/>
                <a:cs typeface="Arial" panose="020B0604020202020204" pitchFamily="34" charset="0"/>
              </a:rPr>
              <a:t>Berechne 20% von 736€!</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Dazu musst du erst einmal sortieren - was ist hier was?</a:t>
            </a:r>
          </a:p>
          <a:p>
            <a:pPr marL="0" indent="0">
              <a:lnSpc>
                <a:spcPct val="150000"/>
              </a:lnSpc>
              <a:buNone/>
            </a:pPr>
            <a:r>
              <a:rPr lang="de-DE" sz="2000" dirty="0">
                <a:latin typeface="Arial" panose="020B0604020202020204" pitchFamily="34" charset="0"/>
                <a:cs typeface="Arial" panose="020B0604020202020204" pitchFamily="34" charset="0"/>
              </a:rPr>
              <a:t>20% sind der Prozentsatz p, also der Anteil in Prozent</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Hinweis: Es ist immer die Zahl ungleich 100 mit Prozent dahinter.</a:t>
            </a:r>
          </a:p>
          <a:p>
            <a:pPr marL="0" indent="0">
              <a:lnSpc>
                <a:spcPct val="150000"/>
              </a:lnSpc>
              <a:buNone/>
            </a:pPr>
            <a:r>
              <a:rPr lang="de-DE" sz="2000" dirty="0">
                <a:latin typeface="Arial" panose="020B0604020202020204" pitchFamily="34" charset="0"/>
                <a:cs typeface="Arial" panose="020B0604020202020204" pitchFamily="34" charset="0"/>
              </a:rPr>
              <a:t>736€ ist der Grundwert G, er entspricht den 100%, also dem Ganzen.</a:t>
            </a:r>
          </a:p>
          <a:p>
            <a:pPr marL="0" indent="0">
              <a:lnSpc>
                <a:spcPct val="150000"/>
              </a:lnSpc>
              <a:buNone/>
            </a:pPr>
            <a:r>
              <a:rPr lang="de-DE" sz="2000" dirty="0">
                <a:latin typeface="Arial" panose="020B0604020202020204" pitchFamily="34" charset="0"/>
                <a:cs typeface="Arial" panose="020B0604020202020204" pitchFamily="34" charset="0"/>
              </a:rPr>
              <a:t>Und so setzen wir ein:</a:t>
            </a:r>
          </a:p>
          <a:p>
            <a:pPr marL="0" indent="0">
              <a:lnSpc>
                <a:spcPct val="150000"/>
              </a:lnSpc>
              <a:buNone/>
            </a:pPr>
            <a:r>
              <a:rPr lang="de-DE" sz="2000" dirty="0">
                <a:latin typeface="Arial" panose="020B0604020202020204" pitchFamily="34" charset="0"/>
                <a:cs typeface="Arial" panose="020B0604020202020204" pitchFamily="34" charset="0"/>
              </a:rPr>
              <a:t>Nun stellen wir um: </a:t>
            </a:r>
            <a:r>
              <a:rPr lang="de-DE" dirty="0"/>
              <a:t> </a:t>
            </a:r>
          </a:p>
          <a:p>
            <a:pPr marL="0" indent="0">
              <a:lnSpc>
                <a:spcPct val="150000"/>
              </a:lnSpc>
              <a:buNone/>
            </a:pPr>
            <a:r>
              <a:rPr lang="de-DE" dirty="0"/>
              <a:t>							      W = </a:t>
            </a:r>
            <a:r>
              <a:rPr lang="de-DE" b="1" dirty="0"/>
              <a:t>147,20 €</a:t>
            </a:r>
            <a:endParaRPr lang="de-DE" sz="2000" dirty="0">
              <a:latin typeface="Arial" panose="020B0604020202020204" pitchFamily="34" charset="0"/>
              <a:cs typeface="Arial" panose="020B0604020202020204" pitchFamily="34" charset="0"/>
            </a:endParaRPr>
          </a:p>
        </p:txBody>
      </p:sp>
      <p:pic>
        <p:nvPicPr>
          <p:cNvPr id="11266" name="Picture 2">
            <a:extLst>
              <a:ext uri="{FF2B5EF4-FFF2-40B4-BE49-F238E27FC236}">
                <a16:creationId xmlns:a16="http://schemas.microsoft.com/office/drawing/2014/main" id="{4765A358-01BB-AF68-C9B5-2FAF31CD20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7179" y="4385103"/>
            <a:ext cx="1923720" cy="861827"/>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a:extLst>
              <a:ext uri="{FF2B5EF4-FFF2-40B4-BE49-F238E27FC236}">
                <a16:creationId xmlns:a16="http://schemas.microsoft.com/office/drawing/2014/main" id="{DF4E3127-9674-D5B2-520D-3AF773F1E0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5662245"/>
            <a:ext cx="3367014" cy="830629"/>
          </a:xfrm>
          <a:prstGeom prst="rect">
            <a:avLst/>
          </a:prstGeom>
          <a:noFill/>
          <a:extLst>
            <a:ext uri="{909E8E84-426E-40DD-AFC4-6F175D3DCCD1}">
              <a14:hiddenFill xmlns:a14="http://schemas.microsoft.com/office/drawing/2010/main">
                <a:solidFill>
                  <a:srgbClr val="FFFFFF"/>
                </a:solidFill>
              </a14:hiddenFill>
            </a:ext>
          </a:extLst>
        </p:spPr>
      </p:pic>
      <p:pic>
        <p:nvPicPr>
          <p:cNvPr id="11270" name="Picture 6">
            <a:extLst>
              <a:ext uri="{FF2B5EF4-FFF2-40B4-BE49-F238E27FC236}">
                <a16:creationId xmlns:a16="http://schemas.microsoft.com/office/drawing/2014/main" id="{77F5F584-F057-E650-97F7-4A46040111CB}"/>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r="19487"/>
          <a:stretch>
            <a:fillRect/>
          </a:stretch>
        </p:blipFill>
        <p:spPr bwMode="auto">
          <a:xfrm>
            <a:off x="4747179" y="5662245"/>
            <a:ext cx="2511753" cy="832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228212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902C31-152B-F9A0-5D3C-53007EBB8A5F}"/>
              </a:ext>
            </a:extLst>
          </p:cNvPr>
          <p:cNvSpPr>
            <a:spLocks noGrp="1"/>
          </p:cNvSpPr>
          <p:nvPr>
            <p:ph type="title"/>
          </p:nvPr>
        </p:nvSpPr>
        <p:spPr/>
        <p:txBody>
          <a:bodyPr/>
          <a:lstStyle/>
          <a:p>
            <a:r>
              <a:rPr lang="de-DE" b="1" dirty="0"/>
              <a:t>Flächenberechnungen</a:t>
            </a:r>
            <a:br>
              <a:rPr lang="de-DE" b="1" dirty="0"/>
            </a:br>
            <a:endParaRPr lang="de-DE" dirty="0"/>
          </a:p>
        </p:txBody>
      </p:sp>
      <p:sp>
        <p:nvSpPr>
          <p:cNvPr id="3" name="Inhaltsplatzhalter 2">
            <a:extLst>
              <a:ext uri="{FF2B5EF4-FFF2-40B4-BE49-F238E27FC236}">
                <a16:creationId xmlns:a16="http://schemas.microsoft.com/office/drawing/2014/main" id="{694ED18F-A323-66B8-C138-D457050B2F4B}"/>
              </a:ext>
            </a:extLst>
          </p:cNvPr>
          <p:cNvSpPr>
            <a:spLocks noGrp="1"/>
          </p:cNvSpPr>
          <p:nvPr>
            <p:ph idx="1"/>
          </p:nvPr>
        </p:nvSpPr>
        <p:spPr>
          <a:xfrm>
            <a:off x="838200" y="1111348"/>
            <a:ext cx="10515600" cy="5065615"/>
          </a:xfrm>
        </p:spPr>
        <p:txBody>
          <a:bodyPr/>
          <a:lstStyle/>
          <a:p>
            <a:endParaRPr lang="de-DE" dirty="0"/>
          </a:p>
        </p:txBody>
      </p:sp>
    </p:spTree>
    <p:extLst>
      <p:ext uri="{BB962C8B-B14F-4D97-AF65-F5344CB8AC3E}">
        <p14:creationId xmlns:p14="http://schemas.microsoft.com/office/powerpoint/2010/main" val="17879490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5D6390-304F-193A-FC68-232AF5B9F786}"/>
              </a:ext>
            </a:extLst>
          </p:cNvPr>
          <p:cNvSpPr>
            <a:spLocks noGrp="1"/>
          </p:cNvSpPr>
          <p:nvPr>
            <p:ph type="title"/>
          </p:nvPr>
        </p:nvSpPr>
        <p:spPr/>
        <p:txBody>
          <a:bodyPr/>
          <a:lstStyle/>
          <a:p>
            <a:r>
              <a:rPr lang="de-DE" b="1" dirty="0"/>
              <a:t>Vierecke</a:t>
            </a:r>
            <a:br>
              <a:rPr lang="de-DE" b="1" dirty="0"/>
            </a:br>
            <a:endParaRPr lang="de-DE" dirty="0"/>
          </a:p>
        </p:txBody>
      </p:sp>
      <p:sp>
        <p:nvSpPr>
          <p:cNvPr id="3" name="Inhaltsplatzhalter 2">
            <a:extLst>
              <a:ext uri="{FF2B5EF4-FFF2-40B4-BE49-F238E27FC236}">
                <a16:creationId xmlns:a16="http://schemas.microsoft.com/office/drawing/2014/main" id="{0229DBDB-51CA-2236-A6F1-ADA21DE415D5}"/>
              </a:ext>
            </a:extLst>
          </p:cNvPr>
          <p:cNvSpPr>
            <a:spLocks noGrp="1"/>
          </p:cNvSpPr>
          <p:nvPr>
            <p:ph idx="1"/>
          </p:nvPr>
        </p:nvSpPr>
        <p:spPr>
          <a:xfrm>
            <a:off x="838200" y="1083212"/>
            <a:ext cx="10515600" cy="5093751"/>
          </a:xfrm>
        </p:spPr>
        <p:txBody>
          <a:bodyPr/>
          <a:lstStyle/>
          <a:p>
            <a:endParaRPr lang="de-DE" dirty="0"/>
          </a:p>
        </p:txBody>
      </p:sp>
    </p:spTree>
    <p:extLst>
      <p:ext uri="{BB962C8B-B14F-4D97-AF65-F5344CB8AC3E}">
        <p14:creationId xmlns:p14="http://schemas.microsoft.com/office/powerpoint/2010/main" val="200548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B3630-5628-5AF2-B149-580466A3A5E3}"/>
              </a:ext>
            </a:extLst>
          </p:cNvPr>
          <p:cNvSpPr>
            <a:spLocks noGrp="1"/>
          </p:cNvSpPr>
          <p:nvPr>
            <p:ph type="title"/>
          </p:nvPr>
        </p:nvSpPr>
        <p:spPr/>
        <p:txBody>
          <a:bodyPr/>
          <a:lstStyle/>
          <a:p>
            <a:r>
              <a:rPr lang="de-DE" dirty="0"/>
              <a:t>Division von Variablen (Brüche mit Variablen)</a:t>
            </a:r>
            <a:br>
              <a:rPr lang="de-DE" dirty="0"/>
            </a:br>
            <a:endParaRPr lang="de-DE" dirty="0"/>
          </a:p>
        </p:txBody>
      </p:sp>
      <p:sp>
        <p:nvSpPr>
          <p:cNvPr id="3" name="Inhaltsplatzhalter 2">
            <a:extLst>
              <a:ext uri="{FF2B5EF4-FFF2-40B4-BE49-F238E27FC236}">
                <a16:creationId xmlns:a16="http://schemas.microsoft.com/office/drawing/2014/main" id="{CE2405BE-12BC-4270-1F85-B7BFB3A748C9}"/>
              </a:ext>
            </a:extLst>
          </p:cNvPr>
          <p:cNvSpPr>
            <a:spLocks noGrp="1"/>
          </p:cNvSpPr>
          <p:nvPr>
            <p:ph idx="1"/>
          </p:nvPr>
        </p:nvSpPr>
        <p:spPr>
          <a:xfrm>
            <a:off x="731520" y="1083212"/>
            <a:ext cx="10944665" cy="5148775"/>
          </a:xfrm>
        </p:spPr>
        <p:txBody>
          <a:bodyPr>
            <a:normAutofit fontScale="62500" lnSpcReduction="20000"/>
          </a:bodyPr>
          <a:lstStyle/>
          <a:p>
            <a:pPr marL="0" indent="0" algn="ctr">
              <a:lnSpc>
                <a:spcPct val="170000"/>
              </a:lnSpc>
              <a:buNone/>
            </a:pPr>
            <a:r>
              <a:rPr lang="de-DE" dirty="0">
                <a:latin typeface="Arial" panose="020B0604020202020204" pitchFamily="34" charset="0"/>
                <a:cs typeface="Arial" panose="020B0604020202020204" pitchFamily="34" charset="0"/>
              </a:rPr>
              <a:t>Erinnere dich: Brüche sind Divisionsaufgaben. Es spielt überhaupt keine Rolle, wie man das aufschreibt:</a:t>
            </a:r>
          </a:p>
          <a:p>
            <a:pPr marL="0" indent="0" algn="ctr">
              <a:lnSpc>
                <a:spcPct val="170000"/>
              </a:lnSpc>
              <a:buNone/>
            </a:pPr>
            <a:r>
              <a:rPr lang="de-DE" dirty="0">
                <a:latin typeface="Arial" panose="020B0604020202020204" pitchFamily="34" charset="0"/>
                <a:cs typeface="Arial" panose="020B0604020202020204" pitchFamily="34" charset="0"/>
              </a:rPr>
              <a:t>5 : 9 = 5/9</a:t>
            </a:r>
          </a:p>
          <a:p>
            <a:pPr marL="0" indent="0" algn="ctr">
              <a:lnSpc>
                <a:spcPct val="170000"/>
              </a:lnSpc>
              <a:buNone/>
            </a:pPr>
            <a:r>
              <a:rPr lang="de-DE" dirty="0">
                <a:latin typeface="Arial" panose="020B0604020202020204" pitchFamily="34" charset="0"/>
                <a:cs typeface="Arial" panose="020B0604020202020204" pitchFamily="34" charset="0"/>
              </a:rPr>
              <a:t>Das gilt für alle Brüche, auch für so etwas kompliziertes: </a:t>
            </a:r>
          </a:p>
          <a:p>
            <a:pPr marL="0" indent="0" algn="ctr">
              <a:lnSpc>
                <a:spcPct val="170000"/>
              </a:lnSpc>
              <a:buNone/>
            </a:pPr>
            <a:endParaRPr lang="de-DE" dirty="0">
              <a:latin typeface="Arial" panose="020B0604020202020204" pitchFamily="34" charset="0"/>
              <a:cs typeface="Arial" panose="020B0604020202020204" pitchFamily="34" charset="0"/>
            </a:endParaRPr>
          </a:p>
          <a:p>
            <a:pPr marL="0" indent="0" algn="ctr">
              <a:lnSpc>
                <a:spcPct val="170000"/>
              </a:lnSpc>
              <a:buNone/>
            </a:pPr>
            <a:endParaRPr lang="de-DE" dirty="0">
              <a:latin typeface="Arial" panose="020B0604020202020204" pitchFamily="34" charset="0"/>
              <a:cs typeface="Arial" panose="020B0604020202020204" pitchFamily="34" charset="0"/>
            </a:endParaRPr>
          </a:p>
          <a:p>
            <a:pPr marL="0" indent="0" algn="ctr">
              <a:lnSpc>
                <a:spcPct val="170000"/>
              </a:lnSpc>
              <a:buNone/>
            </a:pPr>
            <a:r>
              <a:rPr lang="de-DE" dirty="0">
                <a:latin typeface="Arial" panose="020B0604020202020204" pitchFamily="34" charset="0"/>
                <a:cs typeface="Arial" panose="020B0604020202020204" pitchFamily="34" charset="0"/>
              </a:rPr>
              <a:t>Das kann auch so geschrieben werden: </a:t>
            </a:r>
          </a:p>
          <a:p>
            <a:pPr marL="0" indent="0" algn="ctr">
              <a:lnSpc>
                <a:spcPct val="170000"/>
              </a:lnSpc>
              <a:buNone/>
            </a:pPr>
            <a:r>
              <a:rPr lang="de-DE" dirty="0">
                <a:latin typeface="Arial" panose="020B0604020202020204" pitchFamily="34" charset="0"/>
                <a:cs typeface="Arial" panose="020B0604020202020204" pitchFamily="34" charset="0"/>
              </a:rPr>
              <a:t>(31x ⋅ 2x</a:t>
            </a:r>
            <a:r>
              <a:rPr lang="de-DE" baseline="30000" dirty="0">
                <a:latin typeface="Arial" panose="020B0604020202020204" pitchFamily="34" charset="0"/>
                <a:cs typeface="Arial" panose="020B0604020202020204" pitchFamily="34" charset="0"/>
              </a:rPr>
              <a:t>2</a:t>
            </a:r>
            <a:r>
              <a:rPr lang="de-DE" dirty="0">
                <a:latin typeface="Arial" panose="020B0604020202020204" pitchFamily="34" charset="0"/>
                <a:cs typeface="Arial" panose="020B0604020202020204" pitchFamily="34" charset="0"/>
              </a:rPr>
              <a:t> + 25y) : (8x</a:t>
            </a:r>
            <a:r>
              <a:rPr lang="de-DE" baseline="30000" dirty="0">
                <a:latin typeface="Arial" panose="020B0604020202020204" pitchFamily="34" charset="0"/>
                <a:cs typeface="Arial" panose="020B0604020202020204" pitchFamily="34" charset="0"/>
              </a:rPr>
              <a:t>2</a:t>
            </a:r>
            <a:r>
              <a:rPr lang="de-DE" dirty="0">
                <a:latin typeface="Arial" panose="020B0604020202020204" pitchFamily="34" charset="0"/>
                <a:cs typeface="Arial" panose="020B0604020202020204" pitchFamily="34" charset="0"/>
              </a:rPr>
              <a:t> - 22y ⋅ 2) </a:t>
            </a:r>
          </a:p>
          <a:p>
            <a:pPr marL="0" indent="0" algn="ctr">
              <a:lnSpc>
                <a:spcPct val="170000"/>
              </a:lnSpc>
              <a:buNone/>
            </a:pPr>
            <a:r>
              <a:rPr lang="de-DE" dirty="0">
                <a:latin typeface="Arial" panose="020B0604020202020204" pitchFamily="34" charset="0"/>
                <a:cs typeface="Arial" panose="020B0604020202020204" pitchFamily="34" charset="0"/>
              </a:rPr>
              <a:t>Wichtig ist hier, dass man Zähler und Nenner in Klammern setzt, da man ja den gesamten Zähler durch den gesamten Nenner teilen muss.</a:t>
            </a:r>
          </a:p>
          <a:p>
            <a:pPr marL="0" indent="0" algn="ctr">
              <a:lnSpc>
                <a:spcPct val="170000"/>
              </a:lnSpc>
              <a:buNone/>
            </a:pPr>
            <a:endParaRPr lang="de-DE" dirty="0">
              <a:latin typeface="Arial" panose="020B0604020202020204" pitchFamily="34" charset="0"/>
              <a:cs typeface="Arial" panose="020B0604020202020204" pitchFamily="34" charset="0"/>
            </a:endParaRPr>
          </a:p>
          <a:p>
            <a:pPr marL="0" indent="0" algn="ctr">
              <a:lnSpc>
                <a:spcPct val="170000"/>
              </a:lnSpc>
              <a:buNone/>
            </a:pPr>
            <a:endParaRPr lang="de-DE" dirty="0">
              <a:latin typeface="Arial" panose="020B0604020202020204" pitchFamily="34" charset="0"/>
              <a:cs typeface="Arial" panose="020B0604020202020204" pitchFamily="34" charset="0"/>
            </a:endParaRPr>
          </a:p>
        </p:txBody>
      </p:sp>
      <p:pic>
        <p:nvPicPr>
          <p:cNvPr id="1036" name="Picture 12">
            <a:extLst>
              <a:ext uri="{FF2B5EF4-FFF2-40B4-BE49-F238E27FC236}">
                <a16:creationId xmlns:a16="http://schemas.microsoft.com/office/drawing/2014/main" id="{50324AB9-2810-BFD6-4BEB-DE2D9AD7D2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5347" y="2869809"/>
            <a:ext cx="2241305" cy="8088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45761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7A7ABB-DED8-AF72-423C-D4963C04CC8C}"/>
              </a:ext>
            </a:extLst>
          </p:cNvPr>
          <p:cNvSpPr>
            <a:spLocks noGrp="1"/>
          </p:cNvSpPr>
          <p:nvPr>
            <p:ph type="title"/>
          </p:nvPr>
        </p:nvSpPr>
        <p:spPr/>
        <p:txBody>
          <a:bodyPr/>
          <a:lstStyle/>
          <a:p>
            <a:r>
              <a:rPr lang="de-DE" b="1" dirty="0"/>
              <a:t>Kreis und Kreisring</a:t>
            </a:r>
            <a:br>
              <a:rPr lang="de-DE" b="1" dirty="0"/>
            </a:br>
            <a:endParaRPr lang="de-DE" dirty="0"/>
          </a:p>
        </p:txBody>
      </p:sp>
      <p:sp>
        <p:nvSpPr>
          <p:cNvPr id="3" name="Inhaltsplatzhalter 2">
            <a:extLst>
              <a:ext uri="{FF2B5EF4-FFF2-40B4-BE49-F238E27FC236}">
                <a16:creationId xmlns:a16="http://schemas.microsoft.com/office/drawing/2014/main" id="{28F71D2C-798E-B215-05B7-355CFEBCB331}"/>
              </a:ext>
            </a:extLst>
          </p:cNvPr>
          <p:cNvSpPr>
            <a:spLocks noGrp="1"/>
          </p:cNvSpPr>
          <p:nvPr>
            <p:ph idx="1"/>
          </p:nvPr>
        </p:nvSpPr>
        <p:spPr>
          <a:xfrm>
            <a:off x="838200" y="1111348"/>
            <a:ext cx="10515600" cy="5065615"/>
          </a:xfrm>
        </p:spPr>
        <p:txBody>
          <a:bodyPr/>
          <a:lstStyle/>
          <a:p>
            <a:endParaRPr lang="de-DE" dirty="0"/>
          </a:p>
        </p:txBody>
      </p:sp>
    </p:spTree>
    <p:extLst>
      <p:ext uri="{BB962C8B-B14F-4D97-AF65-F5344CB8AC3E}">
        <p14:creationId xmlns:p14="http://schemas.microsoft.com/office/powerpoint/2010/main" val="67044549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4AFE4F-37A9-004A-E95A-91429AC9F012}"/>
              </a:ext>
            </a:extLst>
          </p:cNvPr>
          <p:cNvSpPr>
            <a:spLocks noGrp="1"/>
          </p:cNvSpPr>
          <p:nvPr>
            <p:ph type="title"/>
          </p:nvPr>
        </p:nvSpPr>
        <p:spPr/>
        <p:txBody>
          <a:bodyPr/>
          <a:lstStyle/>
          <a:p>
            <a:r>
              <a:rPr lang="de-DE" b="1" dirty="0"/>
              <a:t>Trigonometrie</a:t>
            </a:r>
            <a:br>
              <a:rPr lang="de-DE" b="1" dirty="0"/>
            </a:br>
            <a:endParaRPr lang="de-DE" dirty="0"/>
          </a:p>
        </p:txBody>
      </p:sp>
      <p:sp>
        <p:nvSpPr>
          <p:cNvPr id="3" name="Inhaltsplatzhalter 2">
            <a:extLst>
              <a:ext uri="{FF2B5EF4-FFF2-40B4-BE49-F238E27FC236}">
                <a16:creationId xmlns:a16="http://schemas.microsoft.com/office/drawing/2014/main" id="{288B794B-4014-8252-84B5-38B5FE89041C}"/>
              </a:ext>
            </a:extLst>
          </p:cNvPr>
          <p:cNvSpPr>
            <a:spLocks noGrp="1"/>
          </p:cNvSpPr>
          <p:nvPr>
            <p:ph idx="1"/>
          </p:nvPr>
        </p:nvSpPr>
        <p:spPr>
          <a:xfrm>
            <a:off x="838200" y="1083212"/>
            <a:ext cx="10515600" cy="5093751"/>
          </a:xfrm>
        </p:spPr>
        <p:txBody>
          <a:bodyPr/>
          <a:lstStyle/>
          <a:p>
            <a:endParaRPr lang="de-DE" dirty="0"/>
          </a:p>
        </p:txBody>
      </p:sp>
    </p:spTree>
    <p:extLst>
      <p:ext uri="{BB962C8B-B14F-4D97-AF65-F5344CB8AC3E}">
        <p14:creationId xmlns:p14="http://schemas.microsoft.com/office/powerpoint/2010/main" val="36703618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11E7A0-8DD2-250A-B11C-5BB18E64140A}"/>
              </a:ext>
            </a:extLst>
          </p:cNvPr>
          <p:cNvSpPr>
            <a:spLocks noGrp="1"/>
          </p:cNvSpPr>
          <p:nvPr>
            <p:ph type="title"/>
          </p:nvPr>
        </p:nvSpPr>
        <p:spPr/>
        <p:txBody>
          <a:bodyPr/>
          <a:lstStyle/>
          <a:p>
            <a:r>
              <a:rPr lang="de-DE" b="1" dirty="0"/>
              <a:t>Das rechtwinklige Dreieck</a:t>
            </a:r>
            <a:br>
              <a:rPr lang="de-DE" b="1" dirty="0"/>
            </a:br>
            <a:endParaRPr lang="de-DE" dirty="0"/>
          </a:p>
        </p:txBody>
      </p:sp>
      <p:sp>
        <p:nvSpPr>
          <p:cNvPr id="3" name="Inhaltsplatzhalter 2">
            <a:extLst>
              <a:ext uri="{FF2B5EF4-FFF2-40B4-BE49-F238E27FC236}">
                <a16:creationId xmlns:a16="http://schemas.microsoft.com/office/drawing/2014/main" id="{5A9591E7-F458-473B-0DAE-9AD7277C57EE}"/>
              </a:ext>
            </a:extLst>
          </p:cNvPr>
          <p:cNvSpPr>
            <a:spLocks noGrp="1"/>
          </p:cNvSpPr>
          <p:nvPr>
            <p:ph idx="1"/>
          </p:nvPr>
        </p:nvSpPr>
        <p:spPr>
          <a:xfrm>
            <a:off x="838200" y="1026942"/>
            <a:ext cx="10515600" cy="5150021"/>
          </a:xfrm>
        </p:spPr>
        <p:txBody>
          <a:bodyPr/>
          <a:lstStyle/>
          <a:p>
            <a:endParaRPr lang="de-DE" dirty="0"/>
          </a:p>
        </p:txBody>
      </p:sp>
    </p:spTree>
    <p:extLst>
      <p:ext uri="{BB962C8B-B14F-4D97-AF65-F5344CB8AC3E}">
        <p14:creationId xmlns:p14="http://schemas.microsoft.com/office/powerpoint/2010/main" val="151561385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E866B-795D-CDCB-1DA0-BD835C19F6B5}"/>
              </a:ext>
            </a:extLst>
          </p:cNvPr>
          <p:cNvSpPr>
            <a:spLocks noGrp="1"/>
          </p:cNvSpPr>
          <p:nvPr>
            <p:ph type="title"/>
          </p:nvPr>
        </p:nvSpPr>
        <p:spPr/>
        <p:txBody>
          <a:bodyPr/>
          <a:lstStyle/>
          <a:p>
            <a:r>
              <a:rPr lang="de-DE" b="1" dirty="0"/>
              <a:t>Daten und Zufall</a:t>
            </a:r>
            <a:br>
              <a:rPr lang="de-DE" b="1" dirty="0"/>
            </a:br>
            <a:endParaRPr lang="de-DE" dirty="0"/>
          </a:p>
        </p:txBody>
      </p:sp>
      <p:sp>
        <p:nvSpPr>
          <p:cNvPr id="3" name="Inhaltsplatzhalter 2">
            <a:extLst>
              <a:ext uri="{FF2B5EF4-FFF2-40B4-BE49-F238E27FC236}">
                <a16:creationId xmlns:a16="http://schemas.microsoft.com/office/drawing/2014/main" id="{3BF10E3B-17BC-419D-772B-B04FAFBBD4EB}"/>
              </a:ext>
            </a:extLst>
          </p:cNvPr>
          <p:cNvSpPr>
            <a:spLocks noGrp="1"/>
          </p:cNvSpPr>
          <p:nvPr>
            <p:ph idx="1"/>
          </p:nvPr>
        </p:nvSpPr>
        <p:spPr>
          <a:xfrm>
            <a:off x="838200" y="1055077"/>
            <a:ext cx="10515600" cy="5121886"/>
          </a:xfrm>
        </p:spPr>
        <p:txBody>
          <a:bodyPr/>
          <a:lstStyle/>
          <a:p>
            <a:endParaRPr lang="de-DE" dirty="0"/>
          </a:p>
        </p:txBody>
      </p:sp>
    </p:spTree>
    <p:extLst>
      <p:ext uri="{BB962C8B-B14F-4D97-AF65-F5344CB8AC3E}">
        <p14:creationId xmlns:p14="http://schemas.microsoft.com/office/powerpoint/2010/main" val="15118051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C5544E-AB65-D3DB-B1F0-0A526501F45F}"/>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85CB685-6C94-7E89-AFD4-237767E357A3}"/>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70675883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392A09-A67C-4367-4039-BBF94EB44D4C}"/>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D2AAC06A-F032-2E11-1EA7-65BEDD21025C}"/>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9166732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4A8FD7-6952-D498-3B23-03799D1E90BE}"/>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F6F495B0-5522-F0F8-B96E-ABF1FAAE04B6}"/>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41649578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CB9469-AB02-4E78-ED0B-6D2B462C9EE5}"/>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57F21EA-EB90-6285-C09C-CF44AA8FB38F}"/>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3159356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1B6CD0-704D-7C36-347D-8A4BA701D529}"/>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5A792A17-81F4-55D7-2567-BCD6684B7DC5}"/>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4535104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07EFE2-A462-0CCD-F686-1B01DF022D01}"/>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B3B8DB2-B852-7182-2928-9D8C0A944B85}"/>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887687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098BED-F94C-50A4-79AF-11EE4A99AA3F}"/>
              </a:ext>
            </a:extLst>
          </p:cNvPr>
          <p:cNvSpPr>
            <a:spLocks noGrp="1"/>
          </p:cNvSpPr>
          <p:nvPr>
            <p:ph type="title"/>
          </p:nvPr>
        </p:nvSpPr>
        <p:spPr/>
        <p:txBody>
          <a:bodyPr/>
          <a:lstStyle/>
          <a:p>
            <a:r>
              <a:rPr lang="de-DE" b="1" dirty="0"/>
              <a:t>Klammerregeln</a:t>
            </a:r>
            <a:br>
              <a:rPr lang="de-DE" b="1" dirty="0"/>
            </a:br>
            <a:endParaRPr lang="de-DE" dirty="0"/>
          </a:p>
        </p:txBody>
      </p:sp>
      <p:sp>
        <p:nvSpPr>
          <p:cNvPr id="3" name="Inhaltsplatzhalter 2">
            <a:extLst>
              <a:ext uri="{FF2B5EF4-FFF2-40B4-BE49-F238E27FC236}">
                <a16:creationId xmlns:a16="http://schemas.microsoft.com/office/drawing/2014/main" id="{BAE427AE-BE92-C91B-C29F-B158430FFCCF}"/>
              </a:ext>
            </a:extLst>
          </p:cNvPr>
          <p:cNvSpPr>
            <a:spLocks noGrp="1"/>
          </p:cNvSpPr>
          <p:nvPr>
            <p:ph idx="1"/>
          </p:nvPr>
        </p:nvSpPr>
        <p:spPr>
          <a:xfrm>
            <a:off x="675249" y="1280160"/>
            <a:ext cx="10789919" cy="5078437"/>
          </a:xfrm>
        </p:spPr>
        <p:txBody>
          <a:bodyPr>
            <a:normAutofit fontScale="85000" lnSpcReduction="10000"/>
          </a:bodyPr>
          <a:lstStyle/>
          <a:p>
            <a:pPr marL="0" indent="0" algn="ctr">
              <a:lnSpc>
                <a:spcPct val="150000"/>
              </a:lnSpc>
              <a:buNone/>
            </a:pPr>
            <a:r>
              <a:rPr lang="de-DE" b="1" dirty="0">
                <a:solidFill>
                  <a:srgbClr val="C00000"/>
                </a:solidFill>
                <a:latin typeface="Arial" panose="020B0604020202020204" pitchFamily="34" charset="0"/>
                <a:cs typeface="Arial" panose="020B0604020202020204" pitchFamily="34" charset="0"/>
              </a:rPr>
              <a:t>1. </a:t>
            </a:r>
            <a:r>
              <a:rPr lang="de-DE" b="1" dirty="0">
                <a:solidFill>
                  <a:srgbClr val="0070C0"/>
                </a:solidFill>
                <a:latin typeface="Arial" panose="020B0604020202020204" pitchFamily="34" charset="0"/>
                <a:cs typeface="Arial" panose="020B0604020202020204" pitchFamily="34" charset="0"/>
              </a:rPr>
              <a:t>Ein + vor der Klammer </a:t>
            </a:r>
          </a:p>
          <a:p>
            <a:pPr marL="0" indent="0" algn="ctr">
              <a:lnSpc>
                <a:spcPct val="150000"/>
              </a:lnSpc>
              <a:buNone/>
            </a:pPr>
            <a:r>
              <a:rPr lang="de-DE" dirty="0">
                <a:latin typeface="Arial" panose="020B0604020202020204" pitchFamily="34" charset="0"/>
                <a:cs typeface="Arial" panose="020B0604020202020204" pitchFamily="34" charset="0"/>
              </a:rPr>
              <a:t>7x + (15 - 4x) </a:t>
            </a:r>
          </a:p>
          <a:p>
            <a:pPr marL="0" indent="0" algn="ctr">
              <a:lnSpc>
                <a:spcPct val="150000"/>
              </a:lnSpc>
              <a:buNone/>
            </a:pPr>
            <a:r>
              <a:rPr lang="de-DE" dirty="0">
                <a:latin typeface="Arial" panose="020B0604020202020204" pitchFamily="34" charset="0"/>
                <a:cs typeface="Arial" panose="020B0604020202020204" pitchFamily="34" charset="0"/>
              </a:rPr>
              <a:t>Das ist die leichteste Klammer. du kannst sie einfach weglassen, da ein Plus vor der Klammer kein Befehl ist, irgendetwas zu ändern. Und falls du gerade gedacht hast, das sei sinnlos, dann hast du vollkommen Recht. So eine Plus-Klammer ist rechnerisch sinnlos. Manchmal wird sie einfach nur eingesetzt, um klarzustellen, dass etwas zusammen gehört. Rechnerisch hat das trotzdem keine Wirkung. Lösen wir sie auf, steht da: </a:t>
            </a:r>
          </a:p>
          <a:p>
            <a:pPr marL="0" indent="0" algn="ctr">
              <a:lnSpc>
                <a:spcPct val="150000"/>
              </a:lnSpc>
              <a:buNone/>
            </a:pPr>
            <a:r>
              <a:rPr lang="de-DE" dirty="0">
                <a:latin typeface="Arial" panose="020B0604020202020204" pitchFamily="34" charset="0"/>
                <a:cs typeface="Arial" panose="020B0604020202020204" pitchFamily="34" charset="0"/>
              </a:rPr>
              <a:t>7x + 15 - 4x</a:t>
            </a:r>
          </a:p>
        </p:txBody>
      </p:sp>
    </p:spTree>
    <p:extLst>
      <p:ext uri="{BB962C8B-B14F-4D97-AF65-F5344CB8AC3E}">
        <p14:creationId xmlns:p14="http://schemas.microsoft.com/office/powerpoint/2010/main" val="124721776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806010-E814-5343-54D3-9003818295DD}"/>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5EDD2199-A377-057C-AF8E-C3B26D42AAB8}"/>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367368374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71E191-6C4B-C274-4DEB-884A044BAA34}"/>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4C9EB03A-C8A9-57AE-7534-E5B3ECD78222}"/>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78406681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25CB79-C6BB-D91F-7C58-C54DF8D6713C}"/>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A53CBF1C-CF95-A5DB-18CB-1D11048BDB75}"/>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1602920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326CEF-8B79-05C0-AB5B-1293BD050A8B}"/>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E7F33B42-F5A5-77F1-F2F7-A214B7C34B3C}"/>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371245701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8C8280-4ED5-4975-CD7B-1FF47131D473}"/>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FE0C4FDF-58CB-F5DA-0DBA-00C02C3130BA}"/>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12967483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03543D-913D-857B-CBC9-ED390C438CB4}"/>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5ABFC4C3-B8E9-19AE-F49C-8C947C1C005B}"/>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56157280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6305B8-A6AF-9A92-5EBC-B5AABD182BF1}"/>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0DB2E394-0F7D-83F6-A6F4-4E2B43859802}"/>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72269167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BADAF9-4842-E8C2-19DF-B773CC8B0B4D}"/>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6F3F9E2D-6A79-2EDC-B733-2BF4B513723C}"/>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404703881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F1BE63-5368-3FD3-0BB5-D6A7D20E845D}"/>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DDE22B33-C98B-55EC-52C7-2D19CC339B7F}"/>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76615728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95B845-7B3D-39A7-E5C3-793D127CF527}"/>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2C717A86-A7A1-2557-C8D3-5F599D8CEA45}"/>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975929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3C3A40-C6A4-A206-EDC1-7805BEA12A47}"/>
              </a:ext>
            </a:extLst>
          </p:cNvPr>
          <p:cNvSpPr>
            <a:spLocks noGrp="1"/>
          </p:cNvSpPr>
          <p:nvPr>
            <p:ph type="title"/>
          </p:nvPr>
        </p:nvSpPr>
        <p:spPr>
          <a:xfrm>
            <a:off x="838200" y="365126"/>
            <a:ext cx="10515600" cy="872832"/>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F1519EA1-7F71-2924-39BF-FCB4E0125B94}"/>
              </a:ext>
            </a:extLst>
          </p:cNvPr>
          <p:cNvSpPr>
            <a:spLocks noGrp="1"/>
          </p:cNvSpPr>
          <p:nvPr>
            <p:ph idx="1"/>
          </p:nvPr>
        </p:nvSpPr>
        <p:spPr>
          <a:xfrm>
            <a:off x="838200" y="1237958"/>
            <a:ext cx="10515600" cy="5092504"/>
          </a:xfrm>
        </p:spPr>
        <p:txBody>
          <a:bodyPr>
            <a:normAutofit fontScale="92500" lnSpcReduction="20000"/>
          </a:bodyPr>
          <a:lstStyle/>
          <a:p>
            <a:pPr marL="0" indent="0" algn="ctr">
              <a:lnSpc>
                <a:spcPct val="160000"/>
              </a:lnSpc>
              <a:buNone/>
            </a:pPr>
            <a:r>
              <a:rPr lang="de-DE" sz="2400" dirty="0">
                <a:solidFill>
                  <a:srgbClr val="C00000"/>
                </a:solidFill>
                <a:latin typeface="Arial" panose="020B0604020202020204" pitchFamily="34" charset="0"/>
                <a:cs typeface="Arial" panose="020B0604020202020204" pitchFamily="34" charset="0"/>
              </a:rPr>
              <a:t>2. </a:t>
            </a:r>
            <a:r>
              <a:rPr lang="de-DE" sz="2400" dirty="0">
                <a:solidFill>
                  <a:srgbClr val="0070C0"/>
                </a:solidFill>
                <a:latin typeface="Arial" panose="020B0604020202020204" pitchFamily="34" charset="0"/>
                <a:cs typeface="Arial" panose="020B0604020202020204" pitchFamily="34" charset="0"/>
              </a:rPr>
              <a:t>Ein </a:t>
            </a:r>
            <a:r>
              <a:rPr lang="de-DE" sz="2400" b="1" dirty="0">
                <a:solidFill>
                  <a:srgbClr val="0070C0"/>
                </a:solidFill>
                <a:latin typeface="Arial" panose="020B0604020202020204" pitchFamily="34" charset="0"/>
                <a:cs typeface="Arial" panose="020B0604020202020204" pitchFamily="34" charset="0"/>
              </a:rPr>
              <a:t>-</a:t>
            </a:r>
            <a:r>
              <a:rPr lang="de-DE" sz="2400" dirty="0">
                <a:solidFill>
                  <a:srgbClr val="0070C0"/>
                </a:solidFill>
                <a:latin typeface="Arial" panose="020B0604020202020204" pitchFamily="34" charset="0"/>
                <a:cs typeface="Arial" panose="020B0604020202020204" pitchFamily="34" charset="0"/>
              </a:rPr>
              <a:t> vor der Klammer</a:t>
            </a:r>
          </a:p>
          <a:p>
            <a:pPr marL="0" indent="0" algn="ctr">
              <a:lnSpc>
                <a:spcPct val="160000"/>
              </a:lnSpc>
              <a:buNone/>
            </a:pPr>
            <a:r>
              <a:rPr lang="de-DE" sz="2400" dirty="0">
                <a:latin typeface="Arial" panose="020B0604020202020204" pitchFamily="34" charset="0"/>
                <a:cs typeface="Arial" panose="020B0604020202020204" pitchFamily="34" charset="0"/>
              </a:rPr>
              <a:t>7x </a:t>
            </a:r>
            <a:r>
              <a:rPr lang="de-DE" sz="2400" b="1" dirty="0">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(15 - 4x)</a:t>
            </a:r>
          </a:p>
          <a:p>
            <a:pPr marL="0" indent="0" algn="ctr">
              <a:lnSpc>
                <a:spcPct val="160000"/>
              </a:lnSpc>
              <a:buNone/>
            </a:pPr>
            <a:r>
              <a:rPr lang="de-DE" sz="2400" dirty="0">
                <a:latin typeface="Arial" panose="020B0604020202020204" pitchFamily="34" charset="0"/>
                <a:cs typeface="Arial" panose="020B0604020202020204" pitchFamily="34" charset="0"/>
              </a:rPr>
              <a:t>Ein - vor einer Klammer ist ein Befehl. Er sagt aus, dass alle Vorzeichen in der Klammer umgedreht werden sollen. Hier stolpert man schnell über 2 Probleme:</a:t>
            </a:r>
          </a:p>
          <a:p>
            <a:pPr marL="0" indent="0" algn="ctr">
              <a:lnSpc>
                <a:spcPct val="160000"/>
              </a:lnSpc>
              <a:buNone/>
            </a:pPr>
            <a:r>
              <a:rPr lang="de-DE" sz="2400" b="1" dirty="0">
                <a:solidFill>
                  <a:srgbClr val="C00000"/>
                </a:solidFill>
                <a:latin typeface="Arial" panose="020B0604020202020204" pitchFamily="34" charset="0"/>
                <a:cs typeface="Arial" panose="020B0604020202020204" pitchFamily="34" charset="0"/>
              </a:rPr>
              <a:t>1. </a:t>
            </a:r>
            <a:r>
              <a:rPr lang="de-DE" sz="2400" b="1" dirty="0">
                <a:latin typeface="Arial" panose="020B0604020202020204" pitchFamily="34" charset="0"/>
                <a:cs typeface="Arial" panose="020B0604020202020204" pitchFamily="34" charset="0"/>
              </a:rPr>
              <a:t>Was steht vor der 15 in der Klammer? Da steht ja nichts, was soll man da umdrehen?</a:t>
            </a:r>
            <a:endParaRPr lang="de-DE" sz="2400" dirty="0">
              <a:latin typeface="Arial" panose="020B0604020202020204" pitchFamily="34" charset="0"/>
              <a:cs typeface="Arial" panose="020B0604020202020204" pitchFamily="34" charset="0"/>
            </a:endParaRPr>
          </a:p>
          <a:p>
            <a:pPr marL="0" indent="0" algn="ctr">
              <a:lnSpc>
                <a:spcPct val="160000"/>
              </a:lnSpc>
              <a:buNone/>
            </a:pPr>
            <a:r>
              <a:rPr lang="de-DE" sz="2400" dirty="0">
                <a:latin typeface="Arial" panose="020B0604020202020204" pitchFamily="34" charset="0"/>
                <a:cs typeface="Arial" panose="020B0604020202020204" pitchFamily="34" charset="0"/>
              </a:rPr>
              <a:t>Wenn ganz am Anfang einer Rechnung oder am Anfang einer Klammer kein Zeichen steht, ist die Zahl immer positiv. Man kann sich ein + dazu denken:</a:t>
            </a:r>
          </a:p>
          <a:p>
            <a:pPr marL="0" indent="0" algn="ctr">
              <a:lnSpc>
                <a:spcPct val="160000"/>
              </a:lnSpc>
              <a:buNone/>
            </a:pPr>
            <a:r>
              <a:rPr lang="de-DE" sz="2400" dirty="0">
                <a:latin typeface="Arial" panose="020B0604020202020204" pitchFamily="34" charset="0"/>
                <a:cs typeface="Arial" panose="020B0604020202020204" pitchFamily="34" charset="0"/>
              </a:rPr>
              <a:t>7x </a:t>
            </a:r>
            <a:r>
              <a:rPr lang="de-DE" sz="2400" b="1" dirty="0">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(+15 - 4x) -12</a:t>
            </a:r>
          </a:p>
          <a:p>
            <a:pPr marL="0" indent="0" algn="ctr">
              <a:lnSpc>
                <a:spcPct val="160000"/>
              </a:lnSpc>
              <a:buNone/>
            </a:pP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907810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9B1E2D-AEE6-12BE-10DB-A528F13803AB}"/>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2F060ED7-3A80-9A44-FA45-4BF04D19AD3B}"/>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59903076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083DDF-5E49-E903-D986-E9A0884BCE31}"/>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D6C94A57-2D9E-330B-3BF3-9841174D6566}"/>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02352367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C72EFF-C1F8-990E-50DE-EC3B74D0A10C}"/>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1CF6E297-761C-B1E1-6ECA-44189DDDC0C8}"/>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676742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31CD56-B506-2035-1B4C-3272ABF3F00D}"/>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02BC153-83F7-000A-A0D4-E4C52D6615D7}"/>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92631257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D1E1A3-5341-3EB7-E4A4-C77EF49DDAAB}"/>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FB868948-1D06-4EBA-C763-42ADE96585BC}"/>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53393945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F9C101-EC38-1E44-5700-0BE8F2BDFA7A}"/>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945BDC40-96CC-91B6-D503-76FE3E649473}"/>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27067599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EF1E9D-A076-6A36-1138-B816BBEA1FAF}"/>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8E444191-FD72-E18A-100B-EBEDD56CF48E}"/>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54727613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D81532-CD68-9B9B-C741-22A2C12D00D2}"/>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B1AE7942-B46F-1777-F0A0-7E6D0ED4CBEB}"/>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496853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DB3B41-D9EF-1112-7136-C7804C5CED27}"/>
              </a:ext>
            </a:extLst>
          </p:cNvPr>
          <p:cNvSpPr>
            <a:spLocks noGrp="1"/>
          </p:cNvSpPr>
          <p:nvPr>
            <p:ph type="title"/>
          </p:nvPr>
        </p:nvSpPr>
        <p:spPr>
          <a:xfrm>
            <a:off x="838200" y="365125"/>
            <a:ext cx="10515600" cy="929103"/>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20ECFD35-C5DE-62DA-21BD-EFD3DA07F320}"/>
              </a:ext>
            </a:extLst>
          </p:cNvPr>
          <p:cNvSpPr>
            <a:spLocks noGrp="1"/>
          </p:cNvSpPr>
          <p:nvPr>
            <p:ph idx="1"/>
          </p:nvPr>
        </p:nvSpPr>
        <p:spPr>
          <a:xfrm>
            <a:off x="731520" y="1294228"/>
            <a:ext cx="10622280" cy="4882735"/>
          </a:xfrm>
        </p:spPr>
        <p:txBody>
          <a:bodyPr>
            <a:normAutofit/>
          </a:bodyPr>
          <a:lstStyle/>
          <a:p>
            <a:pPr marL="0" indent="0" algn="ctr">
              <a:buNone/>
            </a:pPr>
            <a:r>
              <a:rPr lang="de-DE" b="1" dirty="0">
                <a:solidFill>
                  <a:srgbClr val="C00000"/>
                </a:solidFill>
              </a:rPr>
              <a:t>2.</a:t>
            </a:r>
            <a:r>
              <a:rPr lang="de-DE" b="1" dirty="0"/>
              <a:t> Was ist ein Vorzeichen?</a:t>
            </a:r>
            <a:endParaRPr lang="de-DE" dirty="0"/>
          </a:p>
          <a:p>
            <a:pPr marL="0" indent="0" algn="ctr">
              <a:buNone/>
            </a:pPr>
            <a:r>
              <a:rPr lang="de-DE" dirty="0"/>
              <a:t>Vorzeichen und Rechenzeichen ist manchmal ein- und dasselbe Zeichen. ABER: Vorzeichen können nur + oder - sein, niemals  ⋅  oder :!</a:t>
            </a:r>
          </a:p>
          <a:p>
            <a:pPr marL="0" indent="0" algn="ctr">
              <a:buNone/>
            </a:pPr>
            <a:r>
              <a:rPr lang="de-DE" dirty="0"/>
              <a:t>Vorzeichen sind + oder - genau VOR der Zahl. Jede Zahl hat ihr eigenes Vorzeichen und beide gehören zusammen.</a:t>
            </a:r>
          </a:p>
          <a:p>
            <a:pPr marL="0" indent="0" algn="ctr">
              <a:buNone/>
            </a:pPr>
            <a:r>
              <a:rPr lang="de-DE" dirty="0"/>
              <a:t>Alle Zahlen-Vorzeichen der Rechnung sind rot: </a:t>
            </a:r>
          </a:p>
          <a:p>
            <a:pPr marL="0" indent="0" algn="ctr">
              <a:buNone/>
            </a:pPr>
            <a:r>
              <a:rPr lang="de-DE" dirty="0"/>
              <a:t>+7x </a:t>
            </a:r>
            <a:r>
              <a:rPr lang="de-DE" b="1" dirty="0"/>
              <a:t>- </a:t>
            </a:r>
            <a:r>
              <a:rPr lang="de-DE" dirty="0"/>
              <a:t>(+15 - 4x) -12</a:t>
            </a:r>
          </a:p>
          <a:p>
            <a:pPr marL="0" indent="0" algn="ctr">
              <a:buNone/>
            </a:pPr>
            <a:r>
              <a:rPr lang="de-DE" dirty="0"/>
              <a:t>Das blaue - ist auch ein Vorzeichen, aber nicht das einer Zahl, sondern das der Klammer. Und es ist ein Befehl: Ändere alle + in - und alle - in +! </a:t>
            </a:r>
          </a:p>
        </p:txBody>
      </p:sp>
    </p:spTree>
    <p:extLst>
      <p:ext uri="{BB962C8B-B14F-4D97-AF65-F5344CB8AC3E}">
        <p14:creationId xmlns:p14="http://schemas.microsoft.com/office/powerpoint/2010/main" val="76397063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5687</Words>
  <Application>Microsoft Office PowerPoint</Application>
  <PresentationFormat>Breitbild</PresentationFormat>
  <Paragraphs>422</Paragraphs>
  <Slides>87</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87</vt:i4>
      </vt:variant>
    </vt:vector>
  </HeadingPairs>
  <TitlesOfParts>
    <vt:vector size="91" baseType="lpstr">
      <vt:lpstr>Calibri Light</vt:lpstr>
      <vt:lpstr>Calibri</vt:lpstr>
      <vt:lpstr>Arial</vt:lpstr>
      <vt:lpstr>Office</vt:lpstr>
      <vt:lpstr>Vorbereitung</vt:lpstr>
      <vt:lpstr>Multiplikation und Division von Vorzeichen </vt:lpstr>
      <vt:lpstr>Rechnen mit Variablen (Buchstaben) </vt:lpstr>
      <vt:lpstr>Rechnen mit Variablen (Buchstaben) </vt:lpstr>
      <vt:lpstr>Gleiche Variablen mit und ohne Potenzen</vt:lpstr>
      <vt:lpstr>Division von Variablen (Brüche mit Variablen) </vt:lpstr>
      <vt:lpstr>Klammerregeln </vt:lpstr>
      <vt:lpstr>Klammerregeln</vt:lpstr>
      <vt:lpstr>Klammerregeln</vt:lpstr>
      <vt:lpstr>Klammerregeln</vt:lpstr>
      <vt:lpstr>Klammerregeln</vt:lpstr>
      <vt:lpstr>Klammerregeln</vt:lpstr>
      <vt:lpstr>Klammerregeln</vt:lpstr>
      <vt:lpstr>Klammerregeln</vt:lpstr>
      <vt:lpstr>Faktorisieren</vt:lpstr>
      <vt:lpstr>Faktorisieren</vt:lpstr>
      <vt:lpstr>Faktorisieren</vt:lpstr>
      <vt:lpstr>Faktorisieren</vt:lpstr>
      <vt:lpstr>Potenz- und Wurzelgesetze </vt:lpstr>
      <vt:lpstr>Potenz- und Wurzelgesetze</vt:lpstr>
      <vt:lpstr>Potenz- und Wurzelgesetze </vt:lpstr>
      <vt:lpstr>Potenz- und Wurzelgesetze </vt:lpstr>
      <vt:lpstr>Potenz- und Wurzelgesetze </vt:lpstr>
      <vt:lpstr>Potenz- und Wurzelgesetze </vt:lpstr>
      <vt:lpstr>Potenz- und Wurzelgesetze </vt:lpstr>
      <vt:lpstr>Potenz- und Wurzelgesetze Multiplikation von Potenzen </vt:lpstr>
      <vt:lpstr>Potenz- und Wurzelgesetze </vt:lpstr>
      <vt:lpstr>Potenz- und Wurzelgesetze Division von Potenzen</vt:lpstr>
      <vt:lpstr> Potenz- und Wurzelgesetze Division von Potenzen  </vt:lpstr>
      <vt:lpstr> Potenz- und Wurzelgesetze Division von Potenzen </vt:lpstr>
      <vt:lpstr>  Potenz- und Wurzelgesetze Division von Potenzen  </vt:lpstr>
      <vt:lpstr> Potenz- und Wurzelgesetze Potenzieren von Potenzen </vt:lpstr>
      <vt:lpstr>Terme und Gleichungen</vt:lpstr>
      <vt:lpstr>Terme und Gleichungen</vt:lpstr>
      <vt:lpstr>Terme und Gleichungen (Übungsaufgaben)</vt:lpstr>
      <vt:lpstr>Gleichungen </vt:lpstr>
      <vt:lpstr>Gleichungen</vt:lpstr>
      <vt:lpstr>Gleichungen</vt:lpstr>
      <vt:lpstr>Gleichungen</vt:lpstr>
      <vt:lpstr>Dreisatz</vt:lpstr>
      <vt:lpstr>Dreisatz (Verschiedene Möglichkeiten der Berechnung) </vt:lpstr>
      <vt:lpstr>Dreisatz</vt:lpstr>
      <vt:lpstr>Dreisatz</vt:lpstr>
      <vt:lpstr>  Proportionalität </vt:lpstr>
      <vt:lpstr>Direkte Proportionalität</vt:lpstr>
      <vt:lpstr>Direkte Proportionalität (Beispiel)</vt:lpstr>
      <vt:lpstr>Direkte Proportionalität</vt:lpstr>
      <vt:lpstr>Beispielaufgaben zur direkten Proportionalität </vt:lpstr>
      <vt:lpstr> Indirekte Proportionalität </vt:lpstr>
      <vt:lpstr>Prozentrechnung </vt:lpstr>
      <vt:lpstr>Prozentrechnung (Rechnen mit dem Dreisatz)</vt:lpstr>
      <vt:lpstr>Prozentrechnung</vt:lpstr>
      <vt:lpstr>Prozentrechnung</vt:lpstr>
      <vt:lpstr>Prozentrechnung (Steigerung)</vt:lpstr>
      <vt:lpstr>Prozentrechnung (Absenkung)</vt:lpstr>
      <vt:lpstr>Prozentrechnung (Rechnen mit der Formel) </vt:lpstr>
      <vt:lpstr>Prozentrechnung (Übungsaufgabe)</vt:lpstr>
      <vt:lpstr>Flächenberechnungen </vt:lpstr>
      <vt:lpstr>Vierecke </vt:lpstr>
      <vt:lpstr>Kreis und Kreisring </vt:lpstr>
      <vt:lpstr>Trigonometrie </vt:lpstr>
      <vt:lpstr>Das rechtwinklige Dreieck </vt:lpstr>
      <vt:lpstr>Daten und Zufall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Farhang Mohajerani</dc:creator>
  <cp:lastModifiedBy>Farhang</cp:lastModifiedBy>
  <cp:revision>23</cp:revision>
  <dcterms:created xsi:type="dcterms:W3CDTF">2025-10-23T19:48:41Z</dcterms:created>
  <dcterms:modified xsi:type="dcterms:W3CDTF">2025-10-26T20:15:53Z</dcterms:modified>
</cp:coreProperties>
</file>