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68266" autoAdjust="0"/>
  </p:normalViewPr>
  <p:slideViewPr>
    <p:cSldViewPr snapToGrid="0">
      <p:cViewPr varScale="1">
        <p:scale>
          <a:sx n="49" d="100"/>
          <a:sy n="49" d="100"/>
        </p:scale>
        <p:origin x="153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180549-0C58-407C-98B3-30C5D9EA93C9}" type="datetimeFigureOut">
              <a:rPr lang="de-DE" smtClean="0"/>
              <a:t>23.02.2025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2C54D4-EA0C-4EA9-8C66-0CF20BEFF6A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4754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 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2C54D4-EA0C-4EA9-8C66-0CF20BEFF6A4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88383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 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2C54D4-EA0C-4EA9-8C66-0CF20BEFF6A4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44261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2C54D4-EA0C-4EA9-8C66-0CF20BEFF6A4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618917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2C54D4-EA0C-4EA9-8C66-0CF20BEFF6A4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65781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2C54D4-EA0C-4EA9-8C66-0CF20BEFF6A4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63542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2C54D4-EA0C-4EA9-8C66-0CF20BEFF6A4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29922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 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2C54D4-EA0C-4EA9-8C66-0CF20BEFF6A4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846837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2C54D4-EA0C-4EA9-8C66-0CF20BEFF6A4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64618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2C54D4-EA0C-4EA9-8C66-0CF20BEFF6A4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02456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2C54D4-EA0C-4EA9-8C66-0CF20BEFF6A4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06869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2C54D4-EA0C-4EA9-8C66-0CF20BEFF6A4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28092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2C54D4-EA0C-4EA9-8C66-0CF20BEFF6A4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26397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FD089A-00EA-104A-1844-35CEFCB47F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464D8D0-7241-EAC7-A98A-FA180B7F12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BF28738-FF68-53BF-E1AC-EF531CDAD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8B998-AB6E-4BEA-ABBE-F8E95D18981B}" type="datetimeFigureOut">
              <a:rPr lang="de-DE" smtClean="0"/>
              <a:t>23.02.2025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847D6D7-50B4-2E2D-617F-12C335780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16F266F-1972-06EE-EE56-78B080944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AE683-D3B7-4162-B9F6-5E86766C28F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8510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3A7A29-E375-FA87-AAC2-2192E0EECF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827B0CF-E609-6673-4B67-606A014ECC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B835C7E-1B93-C0D4-53DB-434491829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8B998-AB6E-4BEA-ABBE-F8E95D18981B}" type="datetimeFigureOut">
              <a:rPr lang="de-DE" smtClean="0"/>
              <a:t>23.02.2025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967F82D-5517-98E7-5571-D27088251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1D4C908-B3B4-FEC1-A4FA-AB573B2A4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AE683-D3B7-4162-B9F6-5E86766C28F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1431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62B72984-EB62-E7EA-5F82-CD748DB061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7090CDBC-0E3F-EFC5-EC4F-4F3DD07885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DF9D05D-B068-DB5E-5565-26E885C84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8B998-AB6E-4BEA-ABBE-F8E95D18981B}" type="datetimeFigureOut">
              <a:rPr lang="de-DE" smtClean="0"/>
              <a:t>23.02.2025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AD68467-176C-63FA-7D99-F4BF7FEBC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C190D9C-19C3-DC52-30D6-C2CA17D6B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AE683-D3B7-4162-B9F6-5E86766C28F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4972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21B543-8D2A-CE45-D00F-1CC30837C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1FD7C39-8CB0-8A65-5975-C9A6B4B4BE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03EF7F4-59F4-FC85-207D-4172D0F01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8B998-AB6E-4BEA-ABBE-F8E95D18981B}" type="datetimeFigureOut">
              <a:rPr lang="de-DE" smtClean="0"/>
              <a:t>23.02.2025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14BB0F7-BF30-B211-BE1E-4384A5487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ED64C53-AE57-DC9C-ED95-5086CDF64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AE683-D3B7-4162-B9F6-5E86766C28F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9194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92FEB3-CEA4-65DC-D808-DDE6C2180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9CFA39B-ED85-A774-3CBA-2318C2330B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7828608-E084-A19F-5441-388E02228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8B998-AB6E-4BEA-ABBE-F8E95D18981B}" type="datetimeFigureOut">
              <a:rPr lang="de-DE" smtClean="0"/>
              <a:t>23.02.2025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B3A5438-BC87-B329-9134-1449EF573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0BC9592-8BA0-2DE2-8747-5EA5A8980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AE683-D3B7-4162-B9F6-5E86766C28F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3712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99D304-57EF-5492-A9D9-C334424EB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6B631EF-7FB4-2F5F-65D4-24107434B6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39187CD-A4D2-5B86-F0E9-36691E6D1C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8D5594E-44DD-C168-D320-D43FAE0C2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8B998-AB6E-4BEA-ABBE-F8E95D18981B}" type="datetimeFigureOut">
              <a:rPr lang="de-DE" smtClean="0"/>
              <a:t>23.02.2025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E812314-C920-D61E-0C97-C42A11486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7179593-9AD4-8377-EC1A-692A278F4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AE683-D3B7-4162-B9F6-5E86766C28F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0897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8A5607-986F-3F98-284B-0C38E43E9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BA3A265-53FF-6E86-9000-1A59FA683E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1A1BC30-D22C-E553-92C1-A308D64BFB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A68D87A6-9FFB-6055-ED66-0757011D5E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6D66DF4-9634-9369-C17C-454384872C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3787C017-03B2-32E5-92A9-0F19100757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8B998-AB6E-4BEA-ABBE-F8E95D18981B}" type="datetimeFigureOut">
              <a:rPr lang="de-DE" smtClean="0"/>
              <a:t>23.02.2025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84A7F689-38B5-1921-429E-B5438AB26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EE71083C-6A4E-00FC-3A93-BCEDD7AD4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AE683-D3B7-4162-B9F6-5E86766C28F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2144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629BA4-C1B6-1EC7-893F-284720DE8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A24D158-619B-AFC0-948F-A9F4C300B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8B998-AB6E-4BEA-ABBE-F8E95D18981B}" type="datetimeFigureOut">
              <a:rPr lang="de-DE" smtClean="0"/>
              <a:t>23.02.2025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15C52FC-8A37-417F-1713-F8134E889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2378736-B34E-F4F4-658D-A36C6C2EC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AE683-D3B7-4162-B9F6-5E86766C28F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09744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7DD31549-CBBC-1A7F-9839-009D0A167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8B998-AB6E-4BEA-ABBE-F8E95D18981B}" type="datetimeFigureOut">
              <a:rPr lang="de-DE" smtClean="0"/>
              <a:t>23.02.2025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409C75F-AB97-076C-B50C-763F02770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3ABEC5D-C85A-668E-22E7-56794641D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AE683-D3B7-4162-B9F6-5E86766C28F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8020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55B4E2-A71A-EB17-4699-8B990BB0A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E271865-C3E5-0242-AA98-D9208AA3C7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F3ECE7D-F937-5EA9-9034-5DF91A0E95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B11A8C0-8466-FBB6-5040-AE9E5233C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8B998-AB6E-4BEA-ABBE-F8E95D18981B}" type="datetimeFigureOut">
              <a:rPr lang="de-DE" smtClean="0"/>
              <a:t>23.02.2025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013B260-F989-3A85-73D4-9D9BEDE874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4422903-A34A-B490-BCD8-E720CB55D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AE683-D3B7-4162-B9F6-5E86766C28F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1549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8D6E13-CC96-9580-C77E-BBE58AAA4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1AC9B676-A79F-BD02-9D06-930AD05481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5405B05-6404-DE65-6DA3-C54A9E01E0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94A2A37-9FBC-7A1E-6BA4-37DDF2DB5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8B998-AB6E-4BEA-ABBE-F8E95D18981B}" type="datetimeFigureOut">
              <a:rPr lang="de-DE" smtClean="0"/>
              <a:t>23.02.2025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A655B65-0A43-DAAF-8056-7E240A609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E909EA1-5205-5C46-AF21-276D607F0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AE683-D3B7-4162-B9F6-5E86766C28F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7784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6C052F68-343F-8659-21EB-2AC981987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03E07DB-1B30-15E1-3C76-8864EE3B3E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D47DFC8-5412-E416-1CF2-DAA176E4CC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8B998-AB6E-4BEA-ABBE-F8E95D18981B}" type="datetimeFigureOut">
              <a:rPr lang="de-DE" smtClean="0"/>
              <a:t>23.02.2025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9F0F251-07C7-B2E7-F336-E98652B997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D7927F2-2592-FD94-2EDA-0F8556D627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7AE683-D3B7-4162-B9F6-5E86766C28F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94678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R4rxhqj0g4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B528D3-72E8-EF28-F9C9-FD7A984F047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e-DE" b="0" i="0" dirty="0">
                <a:solidFill>
                  <a:srgbClr val="5C2874"/>
                </a:solidFill>
                <a:effectLst/>
                <a:latin typeface="ffmilowebpromed"/>
              </a:rPr>
              <a:t>1. Newtonsches Gesetz (Trägheitsgesetz)</a:t>
            </a:r>
            <a:br>
              <a:rPr lang="de-DE" b="0" i="0" dirty="0">
                <a:solidFill>
                  <a:srgbClr val="5C2874"/>
                </a:solidFill>
                <a:effectLst/>
                <a:latin typeface="ffmilowebpromed"/>
              </a:rPr>
            </a:b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3BB935E-A5F1-A419-4ACD-495DCBD6E73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9EB766A3-C208-E53F-859D-570A767E64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26" t="4394" r="26069" b="11913"/>
          <a:stretch/>
        </p:blipFill>
        <p:spPr>
          <a:xfrm>
            <a:off x="8680173" y="3429000"/>
            <a:ext cx="3379304" cy="3356114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90D89979-B009-A1A4-C977-D19B8F2411B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061" t="8987" r="25513" b="20621"/>
          <a:stretch/>
        </p:blipFill>
        <p:spPr>
          <a:xfrm>
            <a:off x="132523" y="3429000"/>
            <a:ext cx="4537844" cy="3356114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10D44F27-05EE-E6F0-5BF7-306D886139F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463" r="16052"/>
          <a:stretch/>
        </p:blipFill>
        <p:spPr>
          <a:xfrm>
            <a:off x="9518605" y="72886"/>
            <a:ext cx="2540872" cy="2178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0632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F8093B-090E-62DA-D172-BC0B9C51A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Ball über den Sportplatz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B189471-F8DC-61B0-9646-5170D139AF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endParaRPr lang="de-DE" dirty="0"/>
          </a:p>
          <a:p>
            <a:pPr marL="0" indent="0">
              <a:lnSpc>
                <a:spcPct val="150000"/>
              </a:lnSpc>
              <a:buNone/>
            </a:pPr>
            <a:endParaRPr lang="de-DE" dirty="0"/>
          </a:p>
          <a:p>
            <a:pPr marL="0" indent="0">
              <a:lnSpc>
                <a:spcPct val="150000"/>
              </a:lnSpc>
              <a:buNone/>
            </a:pPr>
            <a:endParaRPr lang="de-DE" dirty="0"/>
          </a:p>
          <a:p>
            <a:pPr marL="0" indent="0">
              <a:lnSpc>
                <a:spcPct val="150000"/>
              </a:lnSpc>
              <a:buNone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Doch wie wäre das auf der Erde?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Stell dir vor, du kickst den Ball über den Sportplatz.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Frage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: Was passiert?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9ECD161-8C20-A97E-7915-9C3ADBB1F6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110" b="8902"/>
          <a:stretch/>
        </p:blipFill>
        <p:spPr>
          <a:xfrm>
            <a:off x="3215934" y="1459149"/>
            <a:ext cx="5251326" cy="2451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778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463753-BE9A-183A-52F9-82EA08D8A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Antwort: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746B80D-85EC-70B8-BB87-9A59EE3387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de-DE" b="0" i="0" dirty="0">
                <a:solidFill>
                  <a:srgbClr val="38444F"/>
                </a:solidFill>
                <a:effectLst/>
                <a:latin typeface="Noto Sans" panose="020B0502040504020204" pitchFamily="34" charset="0"/>
              </a:rPr>
              <a:t>Irgendwann wird der Ball langsamer und bleibt liegen. Das liegt daran, dass sowohl </a:t>
            </a:r>
            <a:r>
              <a:rPr lang="de-DE" b="1" i="0" dirty="0">
                <a:solidFill>
                  <a:srgbClr val="38444F"/>
                </a:solidFill>
                <a:effectLst/>
                <a:latin typeface="Noto Sans" panose="020B0502040504020204" pitchFamily="34" charset="0"/>
              </a:rPr>
              <a:t>Schwerkraft</a:t>
            </a:r>
            <a:r>
              <a:rPr lang="de-DE" b="0" i="0" dirty="0">
                <a:solidFill>
                  <a:srgbClr val="38444F"/>
                </a:solidFill>
                <a:effectLst/>
                <a:latin typeface="Noto Sans" panose="020B0502040504020204" pitchFamily="34" charset="0"/>
              </a:rPr>
              <a:t> als auch </a:t>
            </a:r>
            <a:r>
              <a:rPr lang="de-DE" b="1" i="0" dirty="0">
                <a:solidFill>
                  <a:srgbClr val="38444F"/>
                </a:solidFill>
                <a:effectLst/>
                <a:latin typeface="Noto Sans" panose="020B0502040504020204" pitchFamily="34" charset="0"/>
              </a:rPr>
              <a:t>Reibungskräfte</a:t>
            </a:r>
            <a:r>
              <a:rPr lang="de-DE" b="0" i="0" dirty="0">
                <a:solidFill>
                  <a:srgbClr val="38444F"/>
                </a:solidFill>
                <a:effectLst/>
                <a:latin typeface="Noto Sans" panose="020B0502040504020204" pitchFamily="34" charset="0"/>
              </a:rPr>
              <a:t> die Bewegung des Balles abbremsen und ihn zum </a:t>
            </a:r>
            <a:r>
              <a:rPr lang="de-DE" b="1" i="0" dirty="0">
                <a:solidFill>
                  <a:srgbClr val="38444F"/>
                </a:solidFill>
                <a:effectLst/>
                <a:latin typeface="Noto Sans" panose="020B0502040504020204" pitchFamily="34" charset="0"/>
              </a:rPr>
              <a:t>Stillstand</a:t>
            </a:r>
            <a:r>
              <a:rPr lang="de-DE" b="0" i="0" dirty="0">
                <a:solidFill>
                  <a:srgbClr val="38444F"/>
                </a:solidFill>
                <a:effectLst/>
                <a:latin typeface="Noto Sans" panose="020B0502040504020204" pitchFamily="34" charset="0"/>
              </a:rPr>
              <a:t> bringen. Anders als im Weltraum wirken hier auf der Erde also noch andere Kräfte auf die Bewegung ein. Die </a:t>
            </a:r>
            <a:r>
              <a:rPr lang="de-DE" b="1" i="0" dirty="0">
                <a:solidFill>
                  <a:srgbClr val="38444F"/>
                </a:solidFill>
                <a:effectLst/>
                <a:latin typeface="Noto Sans" panose="020B0502040504020204" pitchFamily="34" charset="0"/>
              </a:rPr>
              <a:t>Summe der Kräfte</a:t>
            </a:r>
            <a:r>
              <a:rPr lang="de-DE" b="0" i="0" dirty="0">
                <a:solidFill>
                  <a:srgbClr val="38444F"/>
                </a:solidFill>
                <a:effectLst/>
                <a:latin typeface="Noto Sans" panose="020B0502040504020204" pitchFamily="34" charset="0"/>
              </a:rPr>
              <a:t> ist also </a:t>
            </a:r>
            <a:r>
              <a:rPr lang="de-DE" b="1" i="0" dirty="0">
                <a:solidFill>
                  <a:srgbClr val="38444F"/>
                </a:solidFill>
                <a:effectLst/>
                <a:latin typeface="Noto Sans" panose="020B0502040504020204" pitchFamily="34" charset="0"/>
              </a:rPr>
              <a:t>nicht null</a:t>
            </a:r>
            <a:r>
              <a:rPr lang="de-DE" b="0" i="0" dirty="0">
                <a:solidFill>
                  <a:srgbClr val="38444F"/>
                </a:solidFill>
                <a:effectLst/>
                <a:latin typeface="Noto Sans" panose="020B0502040504020204" pitchFamily="34" charset="0"/>
              </a:rPr>
              <a:t> und die Bewegung fällt </a:t>
            </a:r>
            <a:r>
              <a:rPr lang="de-DE" b="1" i="0" dirty="0">
                <a:solidFill>
                  <a:srgbClr val="38444F"/>
                </a:solidFill>
                <a:effectLst/>
                <a:latin typeface="Noto Sans" panose="020B0502040504020204" pitchFamily="34" charset="0"/>
              </a:rPr>
              <a:t>nicht</a:t>
            </a:r>
            <a:r>
              <a:rPr lang="de-DE" b="0" i="0" dirty="0">
                <a:solidFill>
                  <a:srgbClr val="38444F"/>
                </a:solidFill>
                <a:effectLst/>
                <a:latin typeface="Noto Sans" panose="020B0502040504020204" pitchFamily="34" charset="0"/>
              </a:rPr>
              <a:t> unter das </a:t>
            </a:r>
            <a:r>
              <a:rPr lang="de-DE" b="1" i="0" dirty="0">
                <a:solidFill>
                  <a:srgbClr val="38444F"/>
                </a:solidFill>
                <a:effectLst/>
                <a:latin typeface="Noto Sans" panose="020B0502040504020204" pitchFamily="34" charset="0"/>
              </a:rPr>
              <a:t>Trägheitsgesetz</a:t>
            </a:r>
            <a:r>
              <a:rPr lang="de-DE" b="0" i="0" dirty="0">
                <a:solidFill>
                  <a:srgbClr val="38444F"/>
                </a:solidFill>
                <a:effectLst/>
                <a:latin typeface="Noto Sans" panose="020B0502040504020204" pitchFamily="34" charset="0"/>
              </a:rPr>
              <a:t>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352926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CD034E-DE7A-2E30-7F77-A8D0ED261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dirty="0">
                <a:latin typeface="Arial" panose="020B0604020202020204" pitchFamily="34" charset="0"/>
                <a:cs typeface="Arial" panose="020B0604020202020204" pitchFamily="34" charset="0"/>
              </a:rPr>
              <a:t>Trägheitsgesetz physikalischer Hintergrund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831093A-41FE-0548-69FD-246812ED82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lnSpc>
                <a:spcPct val="200000"/>
              </a:lnSpc>
              <a:buNone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Der Stillstand und die Bewegung eines Körpers werden durch die Einwirkung von Kräften auf ihn beeinflusst. </a:t>
            </a:r>
          </a:p>
          <a:p>
            <a:pPr marL="0" indent="0" algn="ctr">
              <a:lnSpc>
                <a:spcPct val="200000"/>
              </a:lnSpc>
              <a:buNone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Ohne einwirkende Kräfte verändern Körper ihren Bewegungszustand nicht. </a:t>
            </a:r>
          </a:p>
          <a:p>
            <a:pPr marL="0" indent="0" algn="ctr">
              <a:lnSpc>
                <a:spcPct val="200000"/>
              </a:lnSpc>
              <a:buNone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In der Physik bezeichnest du diese Eigenschaft als Trägheit.</a:t>
            </a:r>
          </a:p>
        </p:txBody>
      </p:sp>
    </p:spTree>
    <p:extLst>
      <p:ext uri="{BB962C8B-B14F-4D97-AF65-F5344CB8AC3E}">
        <p14:creationId xmlns:p14="http://schemas.microsoft.com/office/powerpoint/2010/main" val="3230745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EACCE9-D4F7-97B3-9BE3-F6F8EC073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Bewegungsänderung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513B476-E345-5AD7-5A5A-F9DE0B635F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Erst durch eine von außen wirkender Kraft ändert sich 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	die </a:t>
            </a:r>
            <a:r>
              <a:rPr lang="de-DE" sz="3200" b="1" dirty="0">
                <a:latin typeface="Arial" panose="020B0604020202020204" pitchFamily="34" charset="0"/>
                <a:cs typeface="Arial" panose="020B0604020202020204" pitchFamily="34" charset="0"/>
              </a:rPr>
              <a:t>Bewegung</a:t>
            </a:r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 oder der </a:t>
            </a:r>
            <a:r>
              <a:rPr lang="de-DE" sz="3200" b="1" dirty="0">
                <a:latin typeface="Arial" panose="020B0604020202020204" pitchFamily="34" charset="0"/>
                <a:cs typeface="Arial" panose="020B0604020202020204" pitchFamily="34" charset="0"/>
              </a:rPr>
              <a:t>Ruhezustand</a:t>
            </a:r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 des Körpers. 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Beobachten kann man das bei dem Beispiel des Busfahrens. 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Diese Bewegungsänderung kannst du mit folgenden Variablen darstellen: </a:t>
            </a:r>
          </a:p>
          <a:p>
            <a:pPr marL="0" indent="0" algn="ctr">
              <a:lnSpc>
                <a:spcPct val="200000"/>
              </a:lnSpc>
              <a:buNone/>
            </a:pPr>
            <a:r>
              <a:rPr lang="de-DE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Kraft</a:t>
            </a:r>
            <a:r>
              <a:rPr lang="de-DE" sz="3200" b="1" dirty="0">
                <a:latin typeface="Arial" panose="020B0604020202020204" pitchFamily="34" charset="0"/>
                <a:cs typeface="Arial" panose="020B0604020202020204" pitchFamily="34" charset="0"/>
              </a:rPr>
              <a:t> = F, </a:t>
            </a:r>
            <a:r>
              <a:rPr lang="de-DE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Geschwindigkeit</a:t>
            </a:r>
            <a:r>
              <a:rPr lang="de-DE" sz="3200" b="1" dirty="0">
                <a:latin typeface="Arial" panose="020B0604020202020204" pitchFamily="34" charset="0"/>
                <a:cs typeface="Arial" panose="020B0604020202020204" pitchFamily="34" charset="0"/>
              </a:rPr>
              <a:t> = v und </a:t>
            </a:r>
            <a:r>
              <a:rPr lang="de-DE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Beschleunigung</a:t>
            </a:r>
            <a:r>
              <a:rPr lang="de-DE" sz="3200" b="1" dirty="0">
                <a:latin typeface="Arial" panose="020B0604020202020204" pitchFamily="34" charset="0"/>
                <a:cs typeface="Arial" panose="020B0604020202020204" pitchFamily="34" charset="0"/>
              </a:rPr>
              <a:t> = a</a:t>
            </a:r>
          </a:p>
        </p:txBody>
      </p:sp>
    </p:spTree>
    <p:extLst>
      <p:ext uri="{BB962C8B-B14F-4D97-AF65-F5344CB8AC3E}">
        <p14:creationId xmlns:p14="http://schemas.microsoft.com/office/powerpoint/2010/main" val="22986742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510CBD-DD58-3A7E-078E-8B649B061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konstante Geschwindigkeit und Kraft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03F7381-76E3-B74B-184D-307E7E812B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9694"/>
            <a:ext cx="10515600" cy="4737269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Ein Körper hat eine 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konstante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Geschwindigkeit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, wenn 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keine Kraft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auf ihn einwirkt oder wenn die 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Summe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der wirkenden 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Kräfte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gleich 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null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ist.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Die wirkenden Kräfte können sich gegenseitig auch wieder aufheben.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= 0,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				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= 0,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					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= konstant</a:t>
            </a:r>
          </a:p>
        </p:txBody>
      </p:sp>
    </p:spTree>
    <p:extLst>
      <p:ext uri="{BB962C8B-B14F-4D97-AF65-F5344CB8AC3E}">
        <p14:creationId xmlns:p14="http://schemas.microsoft.com/office/powerpoint/2010/main" val="35824614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EEFD60-2F15-63C5-7960-4A79A6901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400" dirty="0">
                <a:latin typeface="Arial" panose="020B0604020202020204" pitchFamily="34" charset="0"/>
                <a:cs typeface="Arial" panose="020B0604020202020204" pitchFamily="34" charset="0"/>
              </a:rPr>
              <a:t>Körper in Ruhe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2C17208-5D4A-2A3A-4379-92F6CE07DF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204" y="1825625"/>
            <a:ext cx="10992256" cy="4351338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Wenn der Körper in </a:t>
            </a: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Ruhe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ist, dann ist auch die </a:t>
            </a: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Kraft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die auf ihn wirkt gleich </a:t>
            </a: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null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Ist die Kraft F = 0, dann ist auch die </a:t>
            </a: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Geschwindigkeit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v = 0 und damit konstant.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de-DE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 = 0,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				</a:t>
            </a:r>
            <a:r>
              <a:rPr lang="de-DE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 = 0,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					</a:t>
            </a:r>
            <a:r>
              <a:rPr lang="de-DE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 = konstant</a:t>
            </a:r>
          </a:p>
        </p:txBody>
      </p:sp>
    </p:spTree>
    <p:extLst>
      <p:ext uri="{BB962C8B-B14F-4D97-AF65-F5344CB8AC3E}">
        <p14:creationId xmlns:p14="http://schemas.microsoft.com/office/powerpoint/2010/main" val="17139152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9B3137-6AFB-1255-489B-E6601125A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Verlassen vom Trägheitszustand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B625F05-BC94-F061-CC1D-6E911EB6EC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de-DE" dirty="0"/>
              <a:t>Wird ein Körper </a:t>
            </a:r>
            <a:r>
              <a:rPr lang="de-DE" b="1" dirty="0"/>
              <a:t>beschleunigt</a:t>
            </a:r>
            <a:r>
              <a:rPr lang="de-DE" dirty="0"/>
              <a:t> oder </a:t>
            </a:r>
            <a:r>
              <a:rPr lang="de-DE" b="1" dirty="0"/>
              <a:t>abgebremst</a:t>
            </a:r>
            <a:r>
              <a:rPr lang="de-DE" dirty="0"/>
              <a:t>,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dirty="0"/>
              <a:t>					dann </a:t>
            </a:r>
            <a:r>
              <a:rPr lang="de-DE" b="1" dirty="0"/>
              <a:t>verlässt</a:t>
            </a:r>
            <a:r>
              <a:rPr lang="de-DE" dirty="0"/>
              <a:t> er den </a:t>
            </a:r>
            <a:r>
              <a:rPr lang="de-DE" b="1" dirty="0"/>
              <a:t>Trägheitszustand</a:t>
            </a:r>
            <a:r>
              <a:rPr lang="de-DE" dirty="0"/>
              <a:t>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u="sng" dirty="0"/>
              <a:t>Denn</a:t>
            </a:r>
            <a:r>
              <a:rPr lang="de-DE" dirty="0"/>
              <a:t> sowohl bei der </a:t>
            </a:r>
            <a:r>
              <a:rPr lang="de-DE" b="1" dirty="0"/>
              <a:t>Beschleunigung</a:t>
            </a:r>
            <a:r>
              <a:rPr lang="de-DE" dirty="0"/>
              <a:t> als auch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dirty="0"/>
              <a:t>			beim </a:t>
            </a:r>
            <a:r>
              <a:rPr lang="de-DE" b="1" dirty="0"/>
              <a:t>Abbremsen</a:t>
            </a:r>
            <a:r>
              <a:rPr lang="de-DE" dirty="0"/>
              <a:t> wirken </a:t>
            </a:r>
            <a:r>
              <a:rPr lang="de-DE" b="1" dirty="0"/>
              <a:t>Kräfte</a:t>
            </a:r>
            <a:r>
              <a:rPr lang="de-DE" dirty="0"/>
              <a:t> ein.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dirty="0"/>
              <a:t>Die </a:t>
            </a:r>
            <a:r>
              <a:rPr lang="de-DE" b="1" dirty="0"/>
              <a:t>Kraft </a:t>
            </a:r>
            <a:r>
              <a:rPr lang="de-DE" sz="3200" b="1" dirty="0">
                <a:solidFill>
                  <a:srgbClr val="FF0000"/>
                </a:solidFill>
              </a:rPr>
              <a:t>F</a:t>
            </a:r>
            <a:r>
              <a:rPr lang="de-DE" b="1" dirty="0"/>
              <a:t> </a:t>
            </a:r>
            <a:r>
              <a:rPr lang="de-DE" dirty="0"/>
              <a:t>und die </a:t>
            </a:r>
            <a:r>
              <a:rPr lang="de-DE" b="1" dirty="0"/>
              <a:t>Beschleunigung</a:t>
            </a:r>
            <a:r>
              <a:rPr lang="de-DE" dirty="0"/>
              <a:t> </a:t>
            </a:r>
            <a:r>
              <a:rPr lang="de-DE" sz="3200" b="1" dirty="0">
                <a:solidFill>
                  <a:srgbClr val="FF0000"/>
                </a:solidFill>
              </a:rPr>
              <a:t>a</a:t>
            </a:r>
            <a:r>
              <a:rPr lang="de-DE" dirty="0"/>
              <a:t> sind </a:t>
            </a:r>
            <a:r>
              <a:rPr lang="de-DE" b="1" dirty="0"/>
              <a:t>ungleich null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b="1" dirty="0"/>
              <a:t>		     </a:t>
            </a:r>
            <a:r>
              <a:rPr lang="de-DE" dirty="0"/>
              <a:t>und die </a:t>
            </a:r>
            <a:r>
              <a:rPr lang="de-DE" b="1" dirty="0"/>
              <a:t>Geschwindigkeit</a:t>
            </a:r>
            <a:r>
              <a:rPr lang="de-DE" dirty="0"/>
              <a:t> ist daher auch </a:t>
            </a:r>
            <a:r>
              <a:rPr lang="de-DE" b="1" dirty="0"/>
              <a:t>nicht konstant</a:t>
            </a:r>
            <a:r>
              <a:rPr lang="de-D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740332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5B8C1D-EBB8-591D-A09B-5B89D33EF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dirty="0">
                <a:latin typeface="Arial" panose="020B0604020202020204" pitchFamily="34" charset="0"/>
                <a:cs typeface="Arial" panose="020B0604020202020204" pitchFamily="34" charset="0"/>
              </a:rPr>
              <a:t>Wichtigste Merkmale zum </a:t>
            </a:r>
            <a:br>
              <a:rPr lang="de-DE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4000" dirty="0">
                <a:latin typeface="Arial" panose="020B0604020202020204" pitchFamily="34" charset="0"/>
                <a:cs typeface="Arial" panose="020B0604020202020204" pitchFamily="34" charset="0"/>
              </a:rPr>
              <a:t>Trägheitsgesetz auf einen Blick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58C1BE2-9842-43F0-BB83-E0E5EC0655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DE" dirty="0"/>
              <a:t>Ein ruhender Körper bleibt in Ruhe,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dirty="0"/>
              <a:t>   wenn keine äußeren Kräfte auf ihn einwirken.</a:t>
            </a:r>
          </a:p>
          <a:p>
            <a:pPr>
              <a:lnSpc>
                <a:spcPct val="150000"/>
              </a:lnSpc>
            </a:pPr>
            <a:r>
              <a:rPr lang="de-DE" dirty="0"/>
              <a:t>Auch ein in Bewegung befindlicher Körper bewegt sich mit konstanter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dirty="0"/>
              <a:t>   Geschwindigkeit weiter, wenn keine äußeren Kräfte auf ihn einwirken.</a:t>
            </a:r>
          </a:p>
          <a:p>
            <a:pPr>
              <a:lnSpc>
                <a:spcPct val="150000"/>
              </a:lnSpc>
            </a:pPr>
            <a:r>
              <a:rPr lang="de-DE" dirty="0"/>
              <a:t>Dieses Verhalten wird im 1. Newtonschen Gesetz beschrieben.</a:t>
            </a:r>
          </a:p>
          <a:p>
            <a:pPr>
              <a:lnSpc>
                <a:spcPct val="150000"/>
              </a:lnSpc>
            </a:pPr>
            <a:r>
              <a:rPr lang="de-DE" dirty="0"/>
              <a:t>Im Alltag wirken häufig Reibungskräfte als äußere Kräfte, die einen in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dirty="0"/>
              <a:t>   Bewegung befindlichen Körper abbremsen.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D15B149-DE27-7A75-EF75-EEE1C84B7E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544" t="841" r="22361" b="16399"/>
          <a:stretch/>
        </p:blipFill>
        <p:spPr>
          <a:xfrm>
            <a:off x="8905460" y="25022"/>
            <a:ext cx="3286539" cy="2771187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C1ACCBEB-2E98-8F0C-0EC1-638B173AA368}"/>
              </a:ext>
            </a:extLst>
          </p:cNvPr>
          <p:cNvSpPr txBox="1"/>
          <p:nvPr/>
        </p:nvSpPr>
        <p:spPr>
          <a:xfrm>
            <a:off x="6453809" y="5992297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>
                <a:hlinkClick r:id="rId3"/>
              </a:rPr>
              <a:t>https://www.youtube.com/watch?v=YR4rxhqj0g4</a:t>
            </a: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96022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D9DAC6-341E-99C1-9A74-5CD6509A8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9CDCBA8-34FB-20B8-12F4-168700F101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BE222E9-1B3E-7C9B-9200-ED6F8DAA79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22" t="3092" r="5652" b="25604"/>
          <a:stretch/>
        </p:blipFill>
        <p:spPr>
          <a:xfrm>
            <a:off x="1583085" y="365125"/>
            <a:ext cx="9025830" cy="5495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8714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205DA0-5368-9134-E49D-3243DA4FF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Trägheitsgesetz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1778237-5DCF-991D-D63D-863A774419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6970"/>
            <a:ext cx="10515600" cy="4639993"/>
          </a:xfrm>
        </p:spPr>
        <p:txBody>
          <a:bodyPr>
            <a:normAutofit/>
          </a:bodyPr>
          <a:lstStyle/>
          <a:p>
            <a:pPr marL="0" indent="0">
              <a:lnSpc>
                <a:spcPct val="250000"/>
              </a:lnSpc>
              <a:buNone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Das 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Trägheitsgesetz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beschreibt, </a:t>
            </a:r>
          </a:p>
          <a:p>
            <a:pPr marL="0" indent="0">
              <a:lnSpc>
                <a:spcPct val="250000"/>
              </a:lnSpc>
              <a:buNone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wie sich Körper bewegen oder nicht bewegen, </a:t>
            </a:r>
          </a:p>
          <a:p>
            <a:pPr marL="0" indent="0">
              <a:lnSpc>
                <a:spcPct val="250000"/>
              </a:lnSpc>
              <a:buNone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wenn 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keine äußeren Kräfte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auf sie einwirken </a:t>
            </a:r>
          </a:p>
          <a:p>
            <a:pPr marL="0" indent="0">
              <a:lnSpc>
                <a:spcPct val="250000"/>
              </a:lnSpc>
              <a:buNone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oder die 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Summe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aller Kräfte gleich 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null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ist.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CE3FD74-1524-9BF0-E3C2-F2F127395D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4953" y="137294"/>
            <a:ext cx="4849729" cy="2727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4309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9623B0-457D-7EB2-BBFC-68637CC3D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Das Trägheitsgesetz</a:t>
            </a:r>
            <a:b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	    Beispiel vom Busfahren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07F096D-3094-4937-DFB4-0D57738772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8138" y="1825625"/>
            <a:ext cx="772209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8610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8B2A70-7CE7-59EF-C9B1-9AAFF63FDF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Bewegender und nicht bewegender Körper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B2E9360-27C9-891D-112A-7017CC2916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de-DE" dirty="0"/>
              <a:t>Ein ruhender Körper bleibt unbewegt, solange keine Kräfte auf ihn einwirken.</a:t>
            </a:r>
          </a:p>
          <a:p>
            <a:pPr>
              <a:lnSpc>
                <a:spcPct val="150000"/>
              </a:lnSpc>
            </a:pPr>
            <a:r>
              <a:rPr lang="de-DE" dirty="0"/>
              <a:t>Ein sich bewegender Körper bewegt sich mit gleichbleibender Geschwindigkeit fort, solange keine Kräfte auf ihn einwirken.</a:t>
            </a:r>
          </a:p>
          <a:p>
            <a:pPr>
              <a:lnSpc>
                <a:spcPct val="150000"/>
              </a:lnSpc>
            </a:pPr>
            <a:r>
              <a:rPr lang="de-DE" dirty="0"/>
              <a:t>Im Alltag bremsen Reibungskräfte die Bewegung des Körpers oft ab.</a:t>
            </a:r>
          </a:p>
        </p:txBody>
      </p:sp>
    </p:spTree>
    <p:extLst>
      <p:ext uri="{BB962C8B-B14F-4D97-AF65-F5344CB8AC3E}">
        <p14:creationId xmlns:p14="http://schemas.microsoft.com/office/powerpoint/2010/main" val="24018930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C28984-20C2-0F1A-574F-5027ED926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Merke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B36AD87-FB73-EFD8-F646-4F9B5883B5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lnSpc>
                <a:spcPct val="170000"/>
              </a:lnSpc>
              <a:buNone/>
            </a:pPr>
            <a:r>
              <a:rPr lang="de-DE" sz="3200" dirty="0"/>
              <a:t>Das Trägheitsgesetz wurde von Isaac Newton entdeckt und trägt daher den Namen </a:t>
            </a:r>
          </a:p>
          <a:p>
            <a:pPr marL="514350" indent="-514350" algn="ctr">
              <a:lnSpc>
                <a:spcPct val="170000"/>
              </a:lnSpc>
              <a:buAutoNum type="arabicPeriod"/>
            </a:pPr>
            <a:r>
              <a:rPr lang="de-DE" sz="3200" b="1" dirty="0"/>
              <a:t>Newtonsches Gesetz </a:t>
            </a:r>
          </a:p>
          <a:p>
            <a:pPr marL="0" indent="0" algn="ctr">
              <a:lnSpc>
                <a:spcPct val="170000"/>
              </a:lnSpc>
              <a:buNone/>
            </a:pPr>
            <a:r>
              <a:rPr lang="de-DE" sz="3200" dirty="0"/>
              <a:t>oder </a:t>
            </a:r>
          </a:p>
          <a:p>
            <a:pPr marL="0" indent="0" algn="ctr">
              <a:lnSpc>
                <a:spcPct val="170000"/>
              </a:lnSpc>
              <a:buNone/>
            </a:pPr>
            <a:r>
              <a:rPr lang="de-DE" sz="3200" b="1" dirty="0"/>
              <a:t>1. Newtonsches Axiom.</a:t>
            </a:r>
          </a:p>
        </p:txBody>
      </p:sp>
    </p:spTree>
    <p:extLst>
      <p:ext uri="{BB962C8B-B14F-4D97-AF65-F5344CB8AC3E}">
        <p14:creationId xmlns:p14="http://schemas.microsoft.com/office/powerpoint/2010/main" val="34988558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3A5B78-4535-65A0-ACB7-9A3767461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38773"/>
          </a:xfrm>
        </p:spPr>
        <p:txBody>
          <a:bodyPr>
            <a:noAutofit/>
          </a:bodyPr>
          <a:lstStyle/>
          <a:p>
            <a:r>
              <a:rPr lang="de-DE" sz="3600" b="1" dirty="0">
                <a:latin typeface="Arial" panose="020B0604020202020204" pitchFamily="34" charset="0"/>
                <a:cs typeface="Arial" panose="020B0604020202020204" pitchFamily="34" charset="0"/>
              </a:rPr>
              <a:t>Aufgabe: Trägheitsgesetz </a:t>
            </a:r>
            <a:br>
              <a:rPr lang="de-DE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e-DE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3600" b="1" dirty="0">
                <a:latin typeface="Arial" panose="020B0604020202020204" pitchFamily="34" charset="0"/>
                <a:cs typeface="Arial" panose="020B0604020202020204" pitchFamily="34" charset="0"/>
              </a:rPr>
              <a:t>Beispiel Ball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4F88FA7-3669-DBBA-4E7A-2B2D73BEB9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1537"/>
            <a:ext cx="10515600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de-DE" dirty="0"/>
              <a:t>Schauen wir uns doch mal 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de-DE" dirty="0"/>
              <a:t>ein paar Beispiele zum Trägheitsgesetz an: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de-DE" dirty="0"/>
              <a:t>Stell dir vor, ein Astronaut kickt einen Ball aus seiner Raumkapsel in den Weltraum. </a:t>
            </a:r>
            <a:r>
              <a:rPr lang="de-DE" b="1" dirty="0"/>
              <a:t>Frage</a:t>
            </a:r>
            <a:r>
              <a:rPr lang="de-DE" dirty="0"/>
              <a:t>: Was passiert?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394A72B-43D3-41B7-C08F-746CDC9CE4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205"/>
          <a:stretch/>
        </p:blipFill>
        <p:spPr>
          <a:xfrm>
            <a:off x="6977889" y="41743"/>
            <a:ext cx="5142774" cy="3051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0702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FA7ABC-9CBC-25FA-81EE-1F13FBB31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Antwort: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D594C8C-4E3F-939C-2791-CC1A408898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0397"/>
            <a:ext cx="10515600" cy="4351338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de-DE" b="0" i="0" dirty="0">
                <a:solidFill>
                  <a:srgbClr val="38444F"/>
                </a:solidFill>
                <a:effectLst/>
                <a:latin typeface="Noto Sans" panose="020B0502040504020204" pitchFamily="34" charset="0"/>
              </a:rPr>
              <a:t>Der Ball bewegt sich bis ins Unendliche mit </a:t>
            </a:r>
            <a:r>
              <a:rPr lang="de-DE" b="1" i="0" dirty="0">
                <a:solidFill>
                  <a:srgbClr val="38444F"/>
                </a:solidFill>
                <a:effectLst/>
                <a:latin typeface="Noto Sans" panose="020B0502040504020204" pitchFamily="34" charset="0"/>
              </a:rPr>
              <a:t>konstanter Geschwindigkeit</a:t>
            </a:r>
            <a:r>
              <a:rPr lang="de-DE" b="0" i="0" dirty="0">
                <a:solidFill>
                  <a:srgbClr val="38444F"/>
                </a:solidFill>
                <a:effectLst/>
                <a:latin typeface="Noto Sans" panose="020B0502040504020204" pitchFamily="34" charset="0"/>
              </a:rPr>
              <a:t> weiter von der Kapsel des Astronauten weg. Das liegt daran, dass im Weltraum</a:t>
            </a:r>
            <a:r>
              <a:rPr lang="de-DE" b="1" i="0" dirty="0">
                <a:solidFill>
                  <a:srgbClr val="38444F"/>
                </a:solidFill>
                <a:effectLst/>
                <a:latin typeface="Noto Sans" panose="020B0502040504020204" pitchFamily="34" charset="0"/>
              </a:rPr>
              <a:t> keine Schwerkraft</a:t>
            </a:r>
            <a:r>
              <a:rPr lang="de-DE" b="0" i="0" dirty="0">
                <a:solidFill>
                  <a:srgbClr val="38444F"/>
                </a:solidFill>
                <a:effectLst/>
                <a:latin typeface="Noto Sans" panose="020B0502040504020204" pitchFamily="34" charset="0"/>
              </a:rPr>
              <a:t> un</a:t>
            </a:r>
            <a:r>
              <a:rPr lang="de-DE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d auc</a:t>
            </a:r>
            <a:r>
              <a:rPr lang="de-DE" b="0" i="0" dirty="0">
                <a:solidFill>
                  <a:srgbClr val="38444F"/>
                </a:solidFill>
                <a:effectLst/>
                <a:latin typeface="Noto Sans" panose="020B0502040504020204" pitchFamily="34" charset="0"/>
              </a:rPr>
              <a:t>h </a:t>
            </a:r>
            <a:r>
              <a:rPr lang="de-DE" b="1" i="0" dirty="0">
                <a:solidFill>
                  <a:srgbClr val="38444F"/>
                </a:solidFill>
                <a:effectLst/>
                <a:latin typeface="Noto Sans" panose="020B0502040504020204" pitchFamily="34" charset="0"/>
              </a:rPr>
              <a:t>keine Reibungskräfte</a:t>
            </a:r>
            <a:r>
              <a:rPr lang="de-DE" b="0" i="0" dirty="0">
                <a:solidFill>
                  <a:srgbClr val="38444F"/>
                </a:solidFill>
                <a:effectLst/>
                <a:latin typeface="Noto Sans" panose="020B0502040504020204" pitchFamily="34" charset="0"/>
              </a:rPr>
              <a:t> w</a:t>
            </a:r>
            <a:r>
              <a:rPr lang="de-DE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irken, die</a:t>
            </a:r>
            <a:r>
              <a:rPr lang="de-DE" b="0" i="0" dirty="0">
                <a:solidFill>
                  <a:srgbClr val="38444F"/>
                </a:solidFill>
                <a:effectLst/>
                <a:latin typeface="Noto Sans" panose="020B0502040504020204" pitchFamily="34" charset="0"/>
              </a:rPr>
              <a:t> den Ball abbremsen. Der Ball befindet sich also im Zustand einer </a:t>
            </a:r>
            <a:r>
              <a:rPr lang="de-DE" b="1" i="0" dirty="0">
                <a:solidFill>
                  <a:srgbClr val="38444F"/>
                </a:solidFill>
                <a:effectLst/>
                <a:latin typeface="Noto Sans" panose="020B0502040504020204" pitchFamily="34" charset="0"/>
              </a:rPr>
              <a:t>konstanten Bewegung</a:t>
            </a:r>
            <a:r>
              <a:rPr lang="de-DE" b="0" i="0" dirty="0">
                <a:solidFill>
                  <a:srgbClr val="38444F"/>
                </a:solidFill>
                <a:effectLst/>
                <a:latin typeface="Noto Sans" panose="020B0502040504020204" pitchFamily="34" charset="0"/>
              </a:rPr>
              <a:t>. Die Summe der Kräfte ist gleich null und seine Bewegung fällt damit in das Trägheitsgesetz.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029C14F-B853-E588-374B-99D064188F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8357" y="41578"/>
            <a:ext cx="3149855" cy="1771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7640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696</Words>
  <Application>Microsoft Office PowerPoint</Application>
  <PresentationFormat>Breitbild</PresentationFormat>
  <Paragraphs>90</Paragraphs>
  <Slides>16</Slides>
  <Notes>12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ffmilowebpromed</vt:lpstr>
      <vt:lpstr>Noto Sans</vt:lpstr>
      <vt:lpstr>Office</vt:lpstr>
      <vt:lpstr>1. Newtonsches Gesetz (Trägheitsgesetz) </vt:lpstr>
      <vt:lpstr>Wichtigste Merkmale zum  Trägheitsgesetz auf einen Blick</vt:lpstr>
      <vt:lpstr>PowerPoint-Präsentation</vt:lpstr>
      <vt:lpstr>Trägheitsgesetz</vt:lpstr>
      <vt:lpstr>Das Trägheitsgesetz      Beispiel vom Busfahren</vt:lpstr>
      <vt:lpstr>Bewegender und nicht bewegender Körper</vt:lpstr>
      <vt:lpstr>Merke</vt:lpstr>
      <vt:lpstr>Aufgabe: Trägheitsgesetz   Beispiel Ball</vt:lpstr>
      <vt:lpstr>Antwort: </vt:lpstr>
      <vt:lpstr>Ball über den Sportplatz</vt:lpstr>
      <vt:lpstr>Antwort: </vt:lpstr>
      <vt:lpstr>Trägheitsgesetz physikalischer Hintergrund</vt:lpstr>
      <vt:lpstr>Bewegungsänderung</vt:lpstr>
      <vt:lpstr>konstante Geschwindigkeit und Kraft</vt:lpstr>
      <vt:lpstr>Körper in Ruhe</vt:lpstr>
      <vt:lpstr>Verlassen vom Trägheitszustand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Newtonsches Gesetz (Trägheitsgesetz)</dc:title>
  <dc:creator>Farhang</dc:creator>
  <cp:lastModifiedBy>Farhang</cp:lastModifiedBy>
  <cp:revision>17</cp:revision>
  <dcterms:created xsi:type="dcterms:W3CDTF">2023-10-29T20:49:59Z</dcterms:created>
  <dcterms:modified xsi:type="dcterms:W3CDTF">2025-02-23T12:03:56Z</dcterms:modified>
</cp:coreProperties>
</file>