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8EAD65-68A9-BF53-FCA4-BFE54DBAFF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1D5102-B089-8843-C08A-47A2802FA2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DC4A995-4E17-8983-0B77-0F7C12A53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296B85-DCE1-EC77-A183-3F866B800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A0EA5B8-E309-B05C-CECC-4C8F3882B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76262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687CCB-CC30-B66B-E98C-33B60225F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A2E8DE4-0665-ADC9-AB67-4A91CEBAC6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AE33994-BC4E-DAD5-8978-54882E35E3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4F2AA8C-4659-BAEE-C62D-63A797F25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DC06A72-D932-9B28-9A2D-05AFAB0C74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8122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60C18B2A-287E-1A3B-F338-AEFE3A4ED6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FA45AD22-60F9-7C72-AFA1-F3C4B74A52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8A34089-5924-6B5E-84A3-B1DFED5C1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7DFE5A3-E5D1-91D6-9934-3D1194E527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3666E4A-E5EE-D7DF-DEEA-396E42314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61846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5D52A8-27A5-52A0-F827-A53CB82B3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40B3490-525A-5F79-51F1-4271680170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8E76E90-EDFA-136F-D8B9-E065EF196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C909E19-70A2-0FDE-60A0-DA5AC1095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466083-19EF-EB23-38B5-AD22420A7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3220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9A395B-7BED-2F88-5F96-1826729B0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F3D62DE-6B03-63AD-D6C8-3A610ED08B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367A41-BF26-1C4C-C2A5-71ED517F9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F6F0DE7-6EEA-58B9-9219-C8F859C61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6176743-5A11-8697-7E5E-765E26DE7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03584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C695C5-98F0-4EE2-4452-91A0195E6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12AA4CF-F72A-F5EF-F6AF-EFCAE26D68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ABBB82E-A21B-9DB5-1C8C-2F27571EF3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6949467-EDB8-7156-C18B-E97F74CE3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99EFAB8-C6C1-1432-F9AA-7D39C18E44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5FE9DA7-7DAE-CB37-8524-19A49F818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31052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8B29DE-85F0-97E3-7AB6-0D0D0DE466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3E29925-EE59-ADEC-602F-7549E7C680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6CFA627-56B2-CF49-12A1-7C606D0A54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26973CD3-0103-A40F-CF54-2B813C4332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327FA238-04C1-C5CF-F837-90F78E9B264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E2A6D197-6AE6-1174-E83A-83632F4B52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952596EE-F2DF-72C7-D19A-D9DD5FE2D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18FE6A5-66B0-7AB2-F476-010CF6E44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376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CC8A63-7220-47CE-4715-4AC214DBA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B4D61B4-677D-C549-C40F-6BBC7F90AD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1024915F-9072-84EA-7CF3-C4377CE0E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D3B507C-7177-95DC-0156-F234D2ED67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449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AD6857F-9EE4-591D-9692-0C3536C3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A3E43E0-3B7B-FB69-57EB-FE87E25A1C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3E8528F5-132C-CAC9-35BA-8DD1AA87D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69252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D95A0AE-5806-CB92-93D2-76BEB04B05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EE49A-5538-7E4E-FCAB-94CDB5DF08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46185E7-F833-5769-00F6-DBB590E636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D984C609-E626-DDB1-873C-1C728B41F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CFD77B-4037-EDA4-A9AC-4614964DD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5D9D977-3107-3FF2-46AF-8C44D1B5DF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9186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06356C5-7A31-230D-D01F-DA7155D02B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79191C0B-DC66-BE8D-36D9-C6A715CA33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9F2FF14-3D52-F119-3005-858E40C53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8478619-D8BB-63D3-DCDF-4C1F4921E0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13CBCEB-02CE-786E-9130-5BCA74442E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BFFFD07-CEE5-786D-60CF-80F08EF5D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4384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7BAA503-F3A6-0205-3EC7-65342672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B940A9D-DF09-4A47-4F1A-0156F0DED3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16F7BF-E53A-AC86-BE05-30049FDAE4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6BBE7-E4ED-44B0-9738-B44E3D2E3B17}" type="datetimeFigureOut">
              <a:rPr lang="de-DE" smtClean="0"/>
              <a:t>03.03.2024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D8862C-4A0B-13AB-D318-14AC7DBE24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245EE-FB22-A394-B96D-5D981580014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3F6D01-7B3E-4449-910D-29D2B5E4033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15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63B2B0-D4F4-022D-D878-C1906A15F4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6042991" cy="1766611"/>
          </a:xfrm>
        </p:spPr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86AA049-9233-3A36-3D5C-F9BF28778A6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2626" y="3602038"/>
            <a:ext cx="3299791" cy="1655762"/>
          </a:xfrm>
        </p:spPr>
        <p:txBody>
          <a:bodyPr/>
          <a:lstStyle/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9AA7C47D-2833-C38B-4304-52F8DFDF697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34" t="9565" r="8634"/>
          <a:stretch/>
        </p:blipFill>
        <p:spPr>
          <a:xfrm>
            <a:off x="940906" y="3509963"/>
            <a:ext cx="5300868" cy="2897171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C55AE810-88E0-65D4-A245-88ACF1548296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04" r="13352" b="4495"/>
          <a:stretch/>
        </p:blipFill>
        <p:spPr>
          <a:xfrm>
            <a:off x="7288698" y="2026653"/>
            <a:ext cx="4269477" cy="43804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3916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764B70-A2A9-10F6-56F9-01E9D01A0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30B04C1-D32A-D7B1-366B-28EC507EAEA0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 algn="just">
                  <a:lnSpc>
                    <a:spcPct val="160000"/>
                  </a:lnSpc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Zwei Massen sind über eine feste Rolle mit einem Seil verbunden. </a:t>
                </a:r>
              </a:p>
              <a:p>
                <a:pPr marL="0" indent="0" algn="just">
                  <a:lnSpc>
                    <a:spcPct val="160000"/>
                  </a:lnSpc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Auf der linken Seite befindet sich ein Körper mit der Masse m = 4 kg   </a:t>
                </a:r>
              </a:p>
              <a:p>
                <a:pPr marL="0" indent="0" algn="just">
                  <a:lnSpc>
                    <a:spcPct val="160000"/>
                  </a:lnSpc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auf einer schiefen Ebene, </a:t>
                </a:r>
              </a:p>
              <a:p>
                <a:pPr marL="0" indent="0" algn="just">
                  <a:lnSpc>
                    <a:spcPct val="160000"/>
                  </a:lnSpc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die um den Winkel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=30°</m:t>
                    </m:r>
                  </m:oMath>
                </a14:m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</a:p>
              <a:p>
                <a:pPr marL="0" indent="0" algn="just">
                  <a:lnSpc>
                    <a:spcPct val="160000"/>
                  </a:lnSpc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gegen den Horizont geneigt ist.</a:t>
                </a: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230B04C1-D32A-D7B1-366B-28EC507EAEA0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Grafik 3">
            <a:extLst>
              <a:ext uri="{FF2B5EF4-FFF2-40B4-BE49-F238E27FC236}">
                <a16:creationId xmlns:a16="http://schemas.microsoft.com/office/drawing/2014/main" id="{39CDBDE4-E3FE-520C-74F8-BABD4B050AF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8634" t="9565" r="8634"/>
          <a:stretch/>
        </p:blipFill>
        <p:spPr>
          <a:xfrm>
            <a:off x="5897218" y="3653745"/>
            <a:ext cx="4863548" cy="2658155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A01632E4-2DE2-2FD6-432D-0C8412AD22D8}"/>
              </a:ext>
            </a:extLst>
          </p:cNvPr>
          <p:cNvSpPr txBox="1"/>
          <p:nvPr/>
        </p:nvSpPr>
        <p:spPr>
          <a:xfrm>
            <a:off x="6374291" y="6308209"/>
            <a:ext cx="30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Zwei Körper im Gleichgewicht </a:t>
            </a:r>
          </a:p>
        </p:txBody>
      </p:sp>
    </p:spTree>
    <p:extLst>
      <p:ext uri="{BB962C8B-B14F-4D97-AF65-F5344CB8AC3E}">
        <p14:creationId xmlns:p14="http://schemas.microsoft.com/office/powerpoint/2010/main" val="1156623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100AB83-7DD9-ECB2-B7D7-7B5F2E281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EDE7223-A9F3-A845-95CA-F923AD790F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Auf der rechten Seite befindet sich ein frei hängendes Gewicht mit der Masse m´.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Berechne, wie groß die Masse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m´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gewählt werden muss, damit beide Körper im Gleichgewicht sind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(Vernachlässige jede Form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von Reibung).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57578EC-C0CB-BDEF-87BE-3F9999470A6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634" t="9565" r="8634"/>
          <a:stretch/>
        </p:blipFill>
        <p:spPr>
          <a:xfrm>
            <a:off x="5897218" y="3653745"/>
            <a:ext cx="4863548" cy="265815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04607452-5DEB-640A-9DD1-7736A674FB56}"/>
              </a:ext>
            </a:extLst>
          </p:cNvPr>
          <p:cNvSpPr txBox="1"/>
          <p:nvPr/>
        </p:nvSpPr>
        <p:spPr>
          <a:xfrm>
            <a:off x="6374291" y="6308209"/>
            <a:ext cx="3048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Zwei Körper im Gleichgewicht </a:t>
            </a:r>
          </a:p>
        </p:txBody>
      </p:sp>
    </p:spTree>
    <p:extLst>
      <p:ext uri="{BB962C8B-B14F-4D97-AF65-F5344CB8AC3E}">
        <p14:creationId xmlns:p14="http://schemas.microsoft.com/office/powerpoint/2010/main" val="1898636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AB7CFD0-E35C-E630-EB71-3C53A92B54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E6BF3297-2DC8-E6AD-F999-E4A7E1B3C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6482"/>
            <a:ext cx="5854148" cy="4613206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Das Seil, das über die Rolle gespannt ist,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lenkt Kräfte nur um, ändert ihre Größe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aber nicht (feste Rolle). Sie kann für den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Rest der Rechnung vernachlässigt werden.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Betrachten wir zunächst die Kräfte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auf der linken Seite.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7A5CA4E-DD03-C0DD-1AA1-15670121AE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04" r="13352" b="4495"/>
          <a:stretch/>
        </p:blipFill>
        <p:spPr>
          <a:xfrm>
            <a:off x="6938549" y="1796482"/>
            <a:ext cx="4269477" cy="4380481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1B8D8791-206E-194E-8E4E-859C0F8E7A1E}"/>
              </a:ext>
            </a:extLst>
          </p:cNvPr>
          <p:cNvSpPr txBox="1"/>
          <p:nvPr/>
        </p:nvSpPr>
        <p:spPr>
          <a:xfrm>
            <a:off x="7675182" y="6123543"/>
            <a:ext cx="2796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Kräfte auf den linken Körper</a:t>
            </a:r>
          </a:p>
        </p:txBody>
      </p:sp>
    </p:spTree>
    <p:extLst>
      <p:ext uri="{BB962C8B-B14F-4D97-AF65-F5344CB8AC3E}">
        <p14:creationId xmlns:p14="http://schemas.microsoft.com/office/powerpoint/2010/main" val="2594811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D870CD-BFF1-D830-3447-D7EE5EFD65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57478A65-77E7-981C-3F59-1AAE5E3B4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6349" y="1690688"/>
            <a:ext cx="6440556" cy="4667251"/>
          </a:xfrm>
        </p:spPr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Die Gewichtskraft F</a:t>
            </a:r>
            <a:r>
              <a:rPr lang="de-DE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teilt sich auf zwei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Kraftkomponenten auf: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-  die Normalkraft F</a:t>
            </a:r>
            <a:r>
              <a:rPr lang="de-DE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normal zur Unterlage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und </a:t>
            </a:r>
          </a:p>
          <a:p>
            <a:pPr marL="0" indent="0">
              <a:lnSpc>
                <a:spcPct val="20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-  die talwärts gerichtete Hangabtriebskraft F</a:t>
            </a:r>
            <a:r>
              <a:rPr lang="de-DE" sz="2400" baseline="-25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E8BA37BA-BFC9-A156-F5BA-4638EA6DF07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04" r="13352" b="4495"/>
          <a:stretch/>
        </p:blipFill>
        <p:spPr>
          <a:xfrm>
            <a:off x="6938549" y="1796482"/>
            <a:ext cx="4269477" cy="438048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9B8E5493-DC7D-C923-034B-08BF91657768}"/>
              </a:ext>
            </a:extLst>
          </p:cNvPr>
          <p:cNvSpPr txBox="1"/>
          <p:nvPr/>
        </p:nvSpPr>
        <p:spPr>
          <a:xfrm>
            <a:off x="7675182" y="6123543"/>
            <a:ext cx="2796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Kräfte auf den linken Körper</a:t>
            </a:r>
          </a:p>
        </p:txBody>
      </p:sp>
    </p:spTree>
    <p:extLst>
      <p:ext uri="{BB962C8B-B14F-4D97-AF65-F5344CB8AC3E}">
        <p14:creationId xmlns:p14="http://schemas.microsoft.com/office/powerpoint/2010/main" val="22782811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6DE786-147D-9C57-CC42-766C7009B8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EA3354A-1B4A-1144-9BC4-073715A606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C8DC982-1B46-1DFD-6C85-54CC768B93D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199" y="1825624"/>
                <a:ext cx="5761384" cy="4667251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de-D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Die Normalkraft F</a:t>
                </a:r>
                <a:r>
                  <a:rPr lang="de-DE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de-D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und die Bodenkraft 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- F</a:t>
                </a:r>
                <a:r>
                  <a:rPr lang="de-DE" sz="24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N</a:t>
                </a:r>
                <a:r>
                  <a:rPr lang="de-D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heben einander immer gerade auf 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und beide Kräften müssen im weiteren 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Verlauf der Rechnung nicht mehr </a:t>
                </a:r>
              </a:p>
              <a:p>
                <a:pPr marL="0" indent="0">
                  <a:buNone/>
                </a:pPr>
                <a:r>
                  <a:rPr lang="de-DE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berücksichtigt werden.</a:t>
                </a:r>
              </a:p>
              <a:p>
                <a:pPr marL="0" indent="0">
                  <a:buNone/>
                </a:pPr>
                <a:endParaRPr lang="de-D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Es bleibt die </a:t>
                </a:r>
                <a:r>
                  <a:rPr lang="de-DE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Hangabtriebskraft</a:t>
                </a: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	F</a:t>
                </a:r>
                <a:r>
                  <a:rPr lang="de-DE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D</a:t>
                </a: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 = F</a:t>
                </a:r>
                <a:r>
                  <a:rPr lang="de-DE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sin 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0" indent="0">
                  <a:buNone/>
                </a:pPr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	     = m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</m:oMath>
                </a14:m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 g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 </m:t>
                    </m:r>
                  </m:oMath>
                </a14:m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sin (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𝛼</m:t>
                    </m:r>
                  </m:oMath>
                </a14:m>
                <a:r>
                  <a:rPr lang="de-DE" dirty="0">
                    <a:latin typeface="Arial" panose="020B0604020202020204" pitchFamily="34" charset="0"/>
                    <a:cs typeface="Arial" panose="020B0604020202020204" pitchFamily="34" charset="0"/>
                  </a:rPr>
                  <a:t>)</a:t>
                </a:r>
              </a:p>
              <a:p>
                <a:pPr marL="0" indent="0">
                  <a:buNone/>
                </a:pPr>
                <a:endParaRPr lang="de-DE" sz="24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Inhaltsplatzhalter 2">
                <a:extLst>
                  <a:ext uri="{FF2B5EF4-FFF2-40B4-BE49-F238E27FC236}">
                    <a16:creationId xmlns:a16="http://schemas.microsoft.com/office/drawing/2014/main" id="{1C8DC982-1B46-1DFD-6C85-54CC768B93D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199" y="1825624"/>
                <a:ext cx="5761384" cy="4667251"/>
              </a:xfrm>
              <a:blipFill>
                <a:blip r:embed="rId2"/>
                <a:stretch>
                  <a:fillRect l="-2114" t="-169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Grafik 4">
            <a:extLst>
              <a:ext uri="{FF2B5EF4-FFF2-40B4-BE49-F238E27FC236}">
                <a16:creationId xmlns:a16="http://schemas.microsoft.com/office/drawing/2014/main" id="{5AD13AE2-E76C-9B09-EAA4-A53631772FB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04" r="13352" b="4495"/>
          <a:stretch/>
        </p:blipFill>
        <p:spPr>
          <a:xfrm>
            <a:off x="6938549" y="1796482"/>
            <a:ext cx="4269477" cy="4380481"/>
          </a:xfrm>
          <a:prstGeom prst="rect">
            <a:avLst/>
          </a:prstGeom>
        </p:spPr>
      </p:pic>
      <p:sp>
        <p:nvSpPr>
          <p:cNvPr id="7" name="Textfeld 6">
            <a:extLst>
              <a:ext uri="{FF2B5EF4-FFF2-40B4-BE49-F238E27FC236}">
                <a16:creationId xmlns:a16="http://schemas.microsoft.com/office/drawing/2014/main" id="{BDE4BADA-B454-9032-277F-3DBF2A2EC0D0}"/>
              </a:ext>
            </a:extLst>
          </p:cNvPr>
          <p:cNvSpPr txBox="1"/>
          <p:nvPr/>
        </p:nvSpPr>
        <p:spPr>
          <a:xfrm>
            <a:off x="7675182" y="6123543"/>
            <a:ext cx="2796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Kräfte auf den linken Körper</a:t>
            </a:r>
          </a:p>
        </p:txBody>
      </p:sp>
    </p:spTree>
    <p:extLst>
      <p:ext uri="{BB962C8B-B14F-4D97-AF65-F5344CB8AC3E}">
        <p14:creationId xmlns:p14="http://schemas.microsoft.com/office/powerpoint/2010/main" val="15538806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5B257D-C0C9-F867-6B6A-7585A480B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5644610-2B36-4D26-FD36-30183930E4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796482"/>
            <a:ext cx="5188225" cy="4380481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Diese Hangabtriebskraft muss durch eine gleich große </a:t>
            </a:r>
            <a:r>
              <a:rPr lang="de-DE" sz="2000" dirty="0">
                <a:latin typeface="Arial" panose="020B0604020202020204" pitchFamily="34" charset="0"/>
                <a:cs typeface="Arial" panose="020B0604020202020204" pitchFamily="34" charset="0"/>
              </a:rPr>
              <a:t>entgegengerichteten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Seilkraft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= - F</a:t>
            </a:r>
            <a:r>
              <a:rPr lang="de-DE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auf der rechten Seite ausgeglichen werden.                 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Am Seilstück auf der rechten Seite muss die </a:t>
            </a:r>
            <a:r>
              <a:rPr lang="de-DE" sz="2400" u="sng" dirty="0">
                <a:latin typeface="Arial" panose="020B0604020202020204" pitchFamily="34" charset="0"/>
                <a:cs typeface="Arial" panose="020B0604020202020204" pitchFamily="34" charset="0"/>
              </a:rPr>
              <a:t>Gewichtskraft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F‘</a:t>
            </a:r>
            <a:r>
              <a:rPr lang="de-DE" sz="2400" b="1" baseline="-25000" dirty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der Masse </a:t>
            </a:r>
            <a:r>
              <a:rPr lang="de-DE" sz="2400" dirty="0" err="1">
                <a:latin typeface="Arial" panose="020B0604020202020204" pitchFamily="34" charset="0"/>
                <a:cs typeface="Arial" panose="020B0604020202020204" pitchFamily="34" charset="0"/>
              </a:rPr>
              <a:t>m´</a:t>
            </a:r>
            <a:r>
              <a:rPr lang="de-DE" sz="2400" dirty="0">
                <a:latin typeface="Arial" panose="020B0604020202020204" pitchFamily="34" charset="0"/>
                <a:cs typeface="Arial" panose="020B0604020202020204" pitchFamily="34" charset="0"/>
              </a:rPr>
              <a:t> für diese Seilkraft sorgen.</a:t>
            </a:r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57D64434-1F86-DBC6-50B9-07E29A6E2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06748" y="1825625"/>
            <a:ext cx="3419061" cy="4071592"/>
          </a:xfrm>
        </p:spPr>
        <p:txBody>
          <a:bodyPr>
            <a:normAutofit/>
          </a:bodyPr>
          <a:lstStyle/>
          <a:p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E48FF183-9066-8097-3654-7EAC1ADC4A9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604" r="13352" b="4495"/>
          <a:stretch/>
        </p:blipFill>
        <p:spPr>
          <a:xfrm>
            <a:off x="6938549" y="1796482"/>
            <a:ext cx="4269477" cy="4380481"/>
          </a:xfrm>
          <a:prstGeom prst="rect">
            <a:avLst/>
          </a:prstGeom>
        </p:spPr>
      </p:pic>
      <p:sp>
        <p:nvSpPr>
          <p:cNvPr id="9" name="Textfeld 8">
            <a:extLst>
              <a:ext uri="{FF2B5EF4-FFF2-40B4-BE49-F238E27FC236}">
                <a16:creationId xmlns:a16="http://schemas.microsoft.com/office/drawing/2014/main" id="{6C344E7A-1ED5-727E-69F3-D30612B59DB3}"/>
              </a:ext>
            </a:extLst>
          </p:cNvPr>
          <p:cNvSpPr txBox="1"/>
          <p:nvPr/>
        </p:nvSpPr>
        <p:spPr>
          <a:xfrm>
            <a:off x="7675182" y="6123543"/>
            <a:ext cx="2796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Kräfte auf den linken Körper</a:t>
            </a:r>
          </a:p>
        </p:txBody>
      </p:sp>
    </p:spTree>
    <p:extLst>
      <p:ext uri="{BB962C8B-B14F-4D97-AF65-F5344CB8AC3E}">
        <p14:creationId xmlns:p14="http://schemas.microsoft.com/office/powerpoint/2010/main" val="2668447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3D6580-A98E-B3C3-1D22-0B62AA81AB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D90AD61-BAD6-92A2-D746-8ACF4A408A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Rechenbeispiel zur Hangabtriebskraft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9839EF45-60F9-239B-3CCA-F9FBC323320F}"/>
                  </a:ext>
                </a:extLst>
              </p:cNvPr>
              <p:cNvSpPr>
                <a:spLocks noGrp="1"/>
              </p:cNvSpPr>
              <p:nvPr>
                <p:ph sz="half" idx="2"/>
              </p:nvPr>
            </p:nvSpPr>
            <p:spPr>
              <a:xfrm>
                <a:off x="5751443" y="1796482"/>
                <a:ext cx="5602357" cy="4524805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de-DE" dirty="0"/>
                  <a:t>m´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de-DE" dirty="0"/>
                  <a:t> g = </a:t>
                </a:r>
                <a:r>
                  <a:rPr lang="de-DE" sz="2800" dirty="0">
                    <a:latin typeface="Arial" panose="020B0604020202020204" pitchFamily="34" charset="0"/>
                    <a:cs typeface="Arial" panose="020B0604020202020204" pitchFamily="34" charset="0"/>
                  </a:rPr>
                  <a:t>F‘</a:t>
                </a:r>
                <a:r>
                  <a:rPr lang="de-DE" sz="2800" baseline="-25000" dirty="0">
                    <a:latin typeface="Arial" panose="020B0604020202020204" pitchFamily="34" charset="0"/>
                    <a:cs typeface="Arial" panose="020B0604020202020204" pitchFamily="34" charset="0"/>
                  </a:rPr>
                  <a:t>G</a:t>
                </a:r>
                <a:r>
                  <a:rPr lang="de-DE" dirty="0"/>
                  <a:t> 		|</a:t>
                </a:r>
                <a:r>
                  <a:rPr lang="de-DE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de-DE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</m:t>
                    </m:r>
                  </m:oMath>
                </a14:m>
                <a:endParaRPr lang="de-DE" dirty="0"/>
              </a:p>
              <a:p>
                <a:pPr marL="0" indent="0">
                  <a:buNone/>
                </a:pPr>
                <a:r>
                  <a:rPr lang="de-DE" dirty="0" err="1"/>
                  <a:t>m´</a:t>
                </a:r>
                <a:r>
                  <a:rPr lang="de-DE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F</m:t>
                        </m:r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‘</m:t>
                        </m:r>
                        <m:r>
                          <m:rPr>
                            <m:nor/>
                          </m:rPr>
                          <a:rPr lang="de-DE" baseline="-25000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G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dirty="0"/>
                          <m:t>g</m:t>
                        </m:r>
                      </m:den>
                    </m:f>
                  </m:oMath>
                </a14:m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r>
                  <a:rPr lang="de-DE" dirty="0" err="1"/>
                  <a:t>m´</a:t>
                </a:r>
                <a:r>
                  <a:rPr lang="de-DE" dirty="0"/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de-DE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de-DE" b="0" i="0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m</m:t>
                        </m:r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de-DE" dirty="0" smtClean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g</m:t>
                        </m:r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</m:t>
                        </m:r>
                        <m:r>
                          <a:rPr lang="de-DE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∙ </m:t>
                        </m:r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sin</m:t>
                        </m:r>
                        <m:r>
                          <m:rPr>
                            <m:nor/>
                          </m:rPr>
                          <a:rPr lang="de-DE" dirty="0"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 (30°) </m:t>
                        </m:r>
                      </m:num>
                      <m:den>
                        <m:r>
                          <m:rPr>
                            <m:nor/>
                          </m:rPr>
                          <a:rPr lang="de-DE" dirty="0" smtClean="0">
                            <a:solidFill>
                              <a:srgbClr val="FF0000"/>
                            </a:solidFill>
                            <a:latin typeface="Arial" panose="020B0604020202020204" pitchFamily="34" charset="0"/>
                            <a:cs typeface="Arial" panose="020B0604020202020204" pitchFamily="34" charset="0"/>
                          </a:rPr>
                          <m:t>g</m:t>
                        </m:r>
                      </m:den>
                    </m:f>
                  </m:oMath>
                </a14:m>
                <a:r>
                  <a:rPr lang="de-DE" dirty="0"/>
                  <a:t> </a:t>
                </a:r>
              </a:p>
              <a:p>
                <a:pPr marL="0" indent="0">
                  <a:buNone/>
                </a:pPr>
                <a:r>
                  <a:rPr lang="de-DE" dirty="0" err="1"/>
                  <a:t>m´</a:t>
                </a:r>
                <a:r>
                  <a:rPr lang="de-DE" dirty="0"/>
                  <a:t>= 4kg </a:t>
                </a:r>
                <a14:m>
                  <m:oMath xmlns:m="http://schemas.openxmlformats.org/officeDocument/2006/math">
                    <m:r>
                      <a:rPr lang="de-DE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 </m:t>
                    </m:r>
                  </m:oMath>
                </a14:m>
                <a:r>
                  <a:rPr lang="de-DE" dirty="0"/>
                  <a:t>0,5</a:t>
                </a:r>
              </a:p>
              <a:p>
                <a:pPr marL="0" indent="0">
                  <a:buNone/>
                </a:pPr>
                <a:r>
                  <a:rPr lang="de-DE" dirty="0" err="1"/>
                  <a:t>m´</a:t>
                </a:r>
                <a:r>
                  <a:rPr lang="de-DE" dirty="0"/>
                  <a:t>= 2kg</a:t>
                </a:r>
              </a:p>
              <a:p>
                <a:pPr marL="0" indent="0">
                  <a:lnSpc>
                    <a:spcPct val="160000"/>
                  </a:lnSpc>
                  <a:buNone/>
                </a:pPr>
                <a:r>
                  <a:rPr lang="de-DE" sz="2200" b="0" i="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Wählen wir eine Masse der Größe </a:t>
                </a:r>
                <a:r>
                  <a:rPr lang="de-DE" sz="2200" b="1" i="0" dirty="0" err="1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m′</a:t>
                </a:r>
                <a:r>
                  <a:rPr lang="de-DE" sz="2200" b="1" i="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 = 2kg</a:t>
                </a:r>
                <a:r>
                  <a:rPr lang="de-DE" sz="2200" b="0" i="0" dirty="0">
                    <a:solidFill>
                      <a:srgbClr val="333333"/>
                    </a:solidFill>
                    <a:effectLst/>
                    <a:latin typeface="Arial" panose="020B0604020202020204" pitchFamily="34" charset="0"/>
                    <a:cs typeface="Arial" panose="020B0604020202020204" pitchFamily="34" charset="0"/>
                  </a:rPr>
                  <a:t>, bleibt die Anordnung sogar bei reibungsfreien Oberflächen im Gleichgewicht.</a:t>
                </a:r>
                <a:endParaRPr lang="de-DE" sz="2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4" name="Inhaltsplatzhalter 3">
                <a:extLst>
                  <a:ext uri="{FF2B5EF4-FFF2-40B4-BE49-F238E27FC236}">
                    <a16:creationId xmlns:a16="http://schemas.microsoft.com/office/drawing/2014/main" id="{9839EF45-60F9-239B-3CCA-F9FBC3233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2"/>
              </p:nvPr>
            </p:nvSpPr>
            <p:spPr>
              <a:xfrm>
                <a:off x="5751443" y="1796482"/>
                <a:ext cx="5602357" cy="4524805"/>
              </a:xfrm>
              <a:blipFill>
                <a:blip r:embed="rId2"/>
                <a:stretch>
                  <a:fillRect l="-1957" t="-2426" b="-14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B2F3CCF-3CDF-EECE-934E-4CDE8792969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52939" y="2610678"/>
            <a:ext cx="3975652" cy="2955236"/>
          </a:xfrm>
        </p:spPr>
        <p:txBody>
          <a:bodyPr>
            <a:normAutofit fontScale="92500"/>
          </a:bodyPr>
          <a:lstStyle/>
          <a:p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6A1AA834-5445-6398-6706-FF540EFBFD6F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604" r="13352" b="4495"/>
          <a:stretch/>
        </p:blipFill>
        <p:spPr>
          <a:xfrm>
            <a:off x="1014821" y="1796482"/>
            <a:ext cx="4269477" cy="4380481"/>
          </a:xfrm>
          <a:prstGeom prst="rect">
            <a:avLst/>
          </a:prstGeom>
        </p:spPr>
      </p:pic>
      <p:sp>
        <p:nvSpPr>
          <p:cNvPr id="8" name="Textfeld 7">
            <a:extLst>
              <a:ext uri="{FF2B5EF4-FFF2-40B4-BE49-F238E27FC236}">
                <a16:creationId xmlns:a16="http://schemas.microsoft.com/office/drawing/2014/main" id="{C6F2DDFD-2958-2783-3856-0CAC35854F47}"/>
              </a:ext>
            </a:extLst>
          </p:cNvPr>
          <p:cNvSpPr txBox="1"/>
          <p:nvPr/>
        </p:nvSpPr>
        <p:spPr>
          <a:xfrm>
            <a:off x="1751454" y="6176963"/>
            <a:ext cx="2796209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dirty="0"/>
              <a:t>Kräfte auf den linken Körper</a:t>
            </a:r>
          </a:p>
        </p:txBody>
      </p:sp>
    </p:spTree>
    <p:extLst>
      <p:ext uri="{BB962C8B-B14F-4D97-AF65-F5344CB8AC3E}">
        <p14:creationId xmlns:p14="http://schemas.microsoft.com/office/powerpoint/2010/main" val="3289828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0390D5-8CBD-A7C0-7C3B-AB12E76ADA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7DFCBE7-07EF-712B-FD07-C83A38C528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6397487" cy="4351338"/>
          </a:xfrm>
        </p:spPr>
        <p:txBody>
          <a:bodyPr/>
          <a:lstStyle/>
          <a:p>
            <a:pPr marL="0" indent="0">
              <a:buNone/>
            </a:pPr>
            <a:r>
              <a:rPr lang="de-DE" dirty="0"/>
              <a:t>Quelle: https://physikbuch.schule/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4FFC271-E851-53A9-AC91-214156ADA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786190" y="1825625"/>
            <a:ext cx="2567609" cy="4351338"/>
          </a:xfrm>
        </p:spPr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3625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362</Words>
  <Application>Microsoft Office PowerPoint</Application>
  <PresentationFormat>Breitbild</PresentationFormat>
  <Paragraphs>53</Paragraphs>
  <Slides>9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</vt:lpstr>
      <vt:lpstr>Rechenbeispiel zur Hangabtriebskraft</vt:lpstr>
      <vt:lpstr>Rechenbeispiel zur Hangabtriebskraft</vt:lpstr>
      <vt:lpstr>Rechenbeispiel zur Hangabtriebskraft</vt:lpstr>
      <vt:lpstr>Rechenbeispiel zur Hangabtriebskraft</vt:lpstr>
      <vt:lpstr>Rechenbeispiel zur Hangabtriebskraft</vt:lpstr>
      <vt:lpstr>Rechenbeispiel zur Hangabtriebskraft</vt:lpstr>
      <vt:lpstr>Rechenbeispiel zur Hangabtriebskraft</vt:lpstr>
      <vt:lpstr>Rechenbeispiel zur Hangabtriebskraft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Rechenbeispiel zur Hangabtriebskraft</dc:title>
  <dc:creator>Farhang</dc:creator>
  <cp:lastModifiedBy>Farhang</cp:lastModifiedBy>
  <cp:revision>6</cp:revision>
  <dcterms:created xsi:type="dcterms:W3CDTF">2024-03-01T09:43:55Z</dcterms:created>
  <dcterms:modified xsi:type="dcterms:W3CDTF">2024-03-03T17:43:51Z</dcterms:modified>
</cp:coreProperties>
</file>