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67" r:id="rId5"/>
    <p:sldId id="270" r:id="rId6"/>
    <p:sldId id="271" r:id="rId7"/>
    <p:sldId id="272" r:id="rId8"/>
    <p:sldId id="268" r:id="rId9"/>
    <p:sldId id="258" r:id="rId10"/>
    <p:sldId id="269" r:id="rId11"/>
    <p:sldId id="259" r:id="rId12"/>
    <p:sldId id="261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00EFE9-432E-4431-87B5-13BC5BD21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3106" y="802298"/>
            <a:ext cx="6862929" cy="2541431"/>
          </a:xfrm>
        </p:spPr>
        <p:txBody>
          <a:bodyPr/>
          <a:lstStyle/>
          <a:p>
            <a:pPr algn="ctr"/>
            <a:r>
              <a:rPr lang="de-DE" dirty="0"/>
              <a:t>Reibung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F0ED326-35F7-40B7-B806-E37BBED9A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3106" y="4909428"/>
            <a:ext cx="6679494" cy="977621"/>
          </a:xfrm>
        </p:spPr>
        <p:txBody>
          <a:bodyPr>
            <a:normAutofit/>
          </a:bodyPr>
          <a:lstStyle/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65B004A-96D4-4311-9206-4A120DE42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31561" cy="188180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4E591EA-DCD1-4300-B195-E20033252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600" y="0"/>
            <a:ext cx="3019400" cy="188180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A8127C0-F3C2-46A6-BBED-E4C7BE82C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5" y="4841885"/>
            <a:ext cx="2953784" cy="126682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C1BD114-EBDB-48E5-B34B-7E4918846F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2645" y="4834758"/>
            <a:ext cx="3581400" cy="12763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AB6F13A-79CE-4F91-A55C-AE013278E7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9311" y="17684"/>
            <a:ext cx="2588199" cy="183762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A06224A-1730-4AAD-B3A2-A5AC1BBE6E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1207" y="1897131"/>
            <a:ext cx="5679208" cy="283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39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7178001-5F1C-45A0-8DFA-ABF4BC591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931" y="804163"/>
            <a:ext cx="9520157" cy="1056319"/>
          </a:xfrm>
        </p:spPr>
        <p:txBody>
          <a:bodyPr/>
          <a:lstStyle/>
          <a:p>
            <a:r>
              <a:rPr lang="de-DE" b="1" dirty="0"/>
              <a:t>Erwünschte</a:t>
            </a:r>
            <a:r>
              <a:rPr lang="de-DE" dirty="0"/>
              <a:t> oder </a:t>
            </a:r>
            <a:r>
              <a:rPr lang="de-DE" b="1" dirty="0"/>
              <a:t>unerwünschte</a:t>
            </a:r>
            <a:r>
              <a:rPr lang="de-DE" dirty="0"/>
              <a:t> Reibungen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D32EBEF-601D-4005-88FF-515449E73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9912" y="2019549"/>
            <a:ext cx="4913359" cy="801943"/>
          </a:xfrm>
        </p:spPr>
        <p:txBody>
          <a:bodyPr>
            <a:normAutofit fontScale="85000" lnSpcReduction="20000"/>
          </a:bodyPr>
          <a:lstStyle/>
          <a:p>
            <a:r>
              <a:rPr lang="de-DE" sz="2800" b="1" dirty="0">
                <a:solidFill>
                  <a:srgbClr val="002060"/>
                </a:solidFill>
              </a:rPr>
              <a:t>Erwünschte</a:t>
            </a:r>
            <a:r>
              <a:rPr lang="de-DE" sz="2800" dirty="0"/>
              <a:t> Reibungen</a:t>
            </a:r>
          </a:p>
          <a:p>
            <a:endParaRPr lang="de-DE" sz="280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F51D70D-43F6-42D1-9026-80C7C60C5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322" y="2376165"/>
            <a:ext cx="5869729" cy="37728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800" dirty="0"/>
              <a:t>Der Nadel der im Holz durch Haftreibung gehalten wird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800" dirty="0"/>
              <a:t>Beim bremsen des Autos (Gleitreibung)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800" dirty="0"/>
              <a:t>Zum Erwärmen der Hände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800" dirty="0"/>
              <a:t>Zum Klettern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03676D6-154A-41BC-AC5E-3196DC8EAF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7052" y="1983247"/>
            <a:ext cx="5447626" cy="802237"/>
          </a:xfrm>
        </p:spPr>
        <p:txBody>
          <a:bodyPr>
            <a:normAutofit fontScale="85000" lnSpcReduction="20000"/>
          </a:bodyPr>
          <a:lstStyle/>
          <a:p>
            <a:endParaRPr lang="de-DE" sz="2400" b="1" dirty="0">
              <a:solidFill>
                <a:srgbClr val="002060"/>
              </a:solidFill>
            </a:endParaRPr>
          </a:p>
          <a:p>
            <a:r>
              <a:rPr lang="de-DE" sz="3000" b="1" dirty="0">
                <a:solidFill>
                  <a:srgbClr val="002060"/>
                </a:solidFill>
              </a:rPr>
              <a:t>unerwünschte</a:t>
            </a:r>
            <a:r>
              <a:rPr lang="de-DE" sz="3000" dirty="0"/>
              <a:t> Reibungen</a:t>
            </a:r>
          </a:p>
          <a:p>
            <a:endParaRPr lang="de-DE" sz="2400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468903F2-505B-4A63-A738-34331BFFC4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4791" y="2437680"/>
            <a:ext cx="5737208" cy="361337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2800" dirty="0"/>
              <a:t>Bei der Fortbewegung durch Gegenwind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800" dirty="0"/>
              <a:t>Beim Rodeln (wenig Reibung)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800" dirty="0"/>
              <a:t>Beim Beschleunigen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800" dirty="0"/>
              <a:t>Im Motor oder Getriebe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E5BE115-11B9-44F3-BC8B-8D9BB9FEB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0829"/>
            <a:ext cx="1534695" cy="153469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2D1697C-747D-486D-B4CB-0FAB1E326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052" y="0"/>
            <a:ext cx="2729947" cy="153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47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64EE614-DDDC-407C-8B7A-2390CEE17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Erwünschte Reibung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42663F2-E3BF-48C5-B882-A42ECBF63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095" y="2099061"/>
            <a:ext cx="5228872" cy="801943"/>
          </a:xfrm>
        </p:spPr>
        <p:txBody>
          <a:bodyPr>
            <a:normAutofit/>
          </a:bodyPr>
          <a:lstStyle/>
          <a:p>
            <a:pPr algn="ctr"/>
            <a:r>
              <a:rPr lang="de-DE" sz="2800" dirty="0"/>
              <a:t>Reibung am Fahrrad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016E224-A59A-4911-95A8-E4B0E0C7B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48" y="2824269"/>
            <a:ext cx="4608576" cy="2993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200" dirty="0"/>
              <a:t>Die Reibung ist in unseren täglichen Leben oft erwünscht. Sie ist für alle Bewegungen notwendig.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C1DEC74-16C9-4C4D-8900-5108335803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54791" y="2089263"/>
            <a:ext cx="4608576" cy="802237"/>
          </a:xfrm>
        </p:spPr>
        <p:txBody>
          <a:bodyPr>
            <a:normAutofit/>
          </a:bodyPr>
          <a:lstStyle/>
          <a:p>
            <a:pPr algn="ctr"/>
            <a:r>
              <a:rPr lang="de-DE" sz="2800" dirty="0"/>
              <a:t>Gleiten erwünscht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0EBCE946-4822-4CBB-836F-F5A3CA72DB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821491"/>
            <a:ext cx="5512905" cy="32323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2800" dirty="0"/>
              <a:t>Unerwünschte Reibung lässt sich durch geeignete Maßnahmen, z.B. glatte Oberflächen, Verwendung von Schmiermitteln oder  Roll- statt Gleitreibung, verringern.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2CB3B56-1D47-4841-9EBF-402C6C739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767" y="1"/>
            <a:ext cx="5420138" cy="24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4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0001D0-7BF4-46B9-B028-154360920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17771"/>
            <a:ext cx="9520158" cy="1049235"/>
          </a:xfrm>
        </p:spPr>
        <p:txBody>
          <a:bodyPr/>
          <a:lstStyle/>
          <a:p>
            <a:r>
              <a:rPr lang="de-DE" dirty="0"/>
              <a:t>Die Welt ohne Reibung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AFF68C-377F-48CC-A8B6-FB3D1494D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1096" y="2922104"/>
            <a:ext cx="4293704" cy="1803849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Wolke 4">
            <a:extLst>
              <a:ext uri="{FF2B5EF4-FFF2-40B4-BE49-F238E27FC236}">
                <a16:creationId xmlns:a16="http://schemas.microsoft.com/office/drawing/2014/main" id="{F9779DEC-C36E-41C8-BE67-A9930A902AA9}"/>
              </a:ext>
            </a:extLst>
          </p:cNvPr>
          <p:cNvSpPr/>
          <p:nvPr/>
        </p:nvSpPr>
        <p:spPr>
          <a:xfrm rot="668111">
            <a:off x="2756452" y="2211558"/>
            <a:ext cx="6122504" cy="3261585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5400" dirty="0"/>
              <a:t>Eine Welt aus Eis ... ?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690B821-8699-4453-B390-0935AF385A26}"/>
              </a:ext>
            </a:extLst>
          </p:cNvPr>
          <p:cNvSpPr/>
          <p:nvPr/>
        </p:nvSpPr>
        <p:spPr>
          <a:xfrm>
            <a:off x="2411896" y="4386470"/>
            <a:ext cx="1219200" cy="61777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74DB882-E885-450E-999E-2ACB894222E9}"/>
              </a:ext>
            </a:extLst>
          </p:cNvPr>
          <p:cNvSpPr/>
          <p:nvPr/>
        </p:nvSpPr>
        <p:spPr>
          <a:xfrm>
            <a:off x="1974574" y="4717774"/>
            <a:ext cx="768626" cy="39756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D885BBE-AD4E-4335-8785-7E34CDD2DE72}"/>
              </a:ext>
            </a:extLst>
          </p:cNvPr>
          <p:cNvSpPr/>
          <p:nvPr/>
        </p:nvSpPr>
        <p:spPr>
          <a:xfrm>
            <a:off x="1561200" y="4964491"/>
            <a:ext cx="559147" cy="33130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364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BB4E7C-FFA3-44C0-91BE-9423DB9F6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96" y="2015732"/>
            <a:ext cx="11131826" cy="403740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3600" dirty="0"/>
              <a:t>Wärme, die durch Reibung entsteht kostet Energie, die meistens ungenutzt verloren geht.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3600" dirty="0"/>
              <a:t>Z.B. bei Maschinen: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3200" dirty="0"/>
              <a:t>Reibung verursacht </a:t>
            </a:r>
            <a:r>
              <a:rPr lang="de-DE" sz="3200" b="1" dirty="0"/>
              <a:t>Energieverluste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3200" dirty="0"/>
              <a:t>Mechanische Energie wird in </a:t>
            </a:r>
            <a:r>
              <a:rPr lang="de-DE" sz="3200" b="1" dirty="0"/>
              <a:t>Wärme</a:t>
            </a:r>
            <a:r>
              <a:rPr lang="de-DE" sz="3200" dirty="0"/>
              <a:t> umgewandelt; dadurch werden die Maschinen erhitzt und müssen gekühlt werden.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B557CFE-E549-4020-B566-481668AD2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113" y="804863"/>
            <a:ext cx="9520237" cy="1049337"/>
          </a:xfrm>
        </p:spPr>
        <p:txBody>
          <a:bodyPr/>
          <a:lstStyle/>
          <a:p>
            <a:r>
              <a:rPr lang="de-DE" dirty="0"/>
              <a:t>Der </a:t>
            </a:r>
            <a:r>
              <a:rPr lang="de-DE" b="1" dirty="0"/>
              <a:t>Nachteil</a:t>
            </a:r>
            <a:r>
              <a:rPr lang="de-DE" dirty="0"/>
              <a:t> an Reibung</a:t>
            </a:r>
          </a:p>
        </p:txBody>
      </p:sp>
    </p:spTree>
    <p:extLst>
      <p:ext uri="{BB962C8B-B14F-4D97-AF65-F5344CB8AC3E}">
        <p14:creationId xmlns:p14="http://schemas.microsoft.com/office/powerpoint/2010/main" val="2984236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12B1A3-9B86-4AE0-A456-B011A12B4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Reibungskraft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479508-34CB-49A6-A440-FDD6F9D53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6404" y="2068740"/>
            <a:ext cx="9212813" cy="4037749"/>
          </a:xfrm>
        </p:spPr>
        <p:txBody>
          <a:bodyPr>
            <a:normAutofit fontScale="92500" lnSpcReduction="20000"/>
          </a:bodyPr>
          <a:lstStyle/>
          <a:p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sz="2800" dirty="0"/>
              <a:t>Bei allem was wir tun, wie z.B. Sachen aufheben, </a:t>
            </a:r>
          </a:p>
          <a:p>
            <a:pPr marL="0" indent="0">
              <a:buNone/>
            </a:pPr>
            <a:r>
              <a:rPr lang="de-DE" sz="2800" dirty="0"/>
              <a:t>   Sachen wegstellen, Gegenstände produzieren, entsteht     </a:t>
            </a:r>
          </a:p>
          <a:p>
            <a:pPr marL="0" indent="0">
              <a:buNone/>
            </a:pPr>
            <a:r>
              <a:rPr lang="de-DE" sz="2800" dirty="0"/>
              <a:t>   Reibung.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e-DE" sz="2800" dirty="0"/>
              <a:t>Egal ob 2 Gegenstände aufeinander liegen, gleiten oder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2800" dirty="0"/>
              <a:t>   rollen, es tritt die sogenannte Reibung auf.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2800" dirty="0"/>
              <a:t>Reibung ist ein Widerstand, der immer bei der Bewegung von zwei Körper auftritt.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2D057A2-3596-4CF3-B2BA-2E0E1427A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809" y="0"/>
            <a:ext cx="4214190" cy="25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2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85D8B3-7C9E-4BEE-BA98-25A3B20ED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1" y="2015732"/>
            <a:ext cx="11290852" cy="403774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3200" dirty="0"/>
              <a:t>Je größer die Kraft ist, mit der die Berührungsflächen gegeneinander gepresst werden, desto größer ist die Reibungskraft.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3200" dirty="0"/>
              <a:t>Reibung erzeugt Wärme. Daher reiben unsere Vorfahren Holzstöcke oder Steine aneinander, um Feuer zu erzeugen.</a:t>
            </a:r>
          </a:p>
          <a:p>
            <a:pPr marL="0" indent="0" algn="ctr">
              <a:buNone/>
            </a:pPr>
            <a:r>
              <a:rPr lang="de-DE" sz="3200" b="1" dirty="0">
                <a:solidFill>
                  <a:srgbClr val="0070C0"/>
                </a:solidFill>
              </a:rPr>
              <a:t>F</a:t>
            </a:r>
            <a:r>
              <a:rPr lang="de-DE" sz="3200" dirty="0"/>
              <a:t> ist die </a:t>
            </a:r>
            <a:r>
              <a:rPr lang="de-DE" sz="3200" b="1" dirty="0">
                <a:solidFill>
                  <a:srgbClr val="0070C0"/>
                </a:solidFill>
              </a:rPr>
              <a:t>Kraft</a:t>
            </a:r>
            <a:r>
              <a:rPr lang="de-DE" sz="3200" dirty="0"/>
              <a:t> und </a:t>
            </a:r>
            <a:r>
              <a:rPr lang="de-DE" sz="3200" b="1" dirty="0">
                <a:solidFill>
                  <a:srgbClr val="FF0000"/>
                </a:solidFill>
              </a:rPr>
              <a:t>F</a:t>
            </a:r>
            <a:r>
              <a:rPr lang="de-DE" sz="3200" b="1" baseline="-25000" dirty="0">
                <a:solidFill>
                  <a:srgbClr val="FF0000"/>
                </a:solidFill>
              </a:rPr>
              <a:t>R</a:t>
            </a:r>
            <a:r>
              <a:rPr lang="de-DE" sz="3200" dirty="0"/>
              <a:t> die </a:t>
            </a:r>
            <a:r>
              <a:rPr lang="de-DE" sz="3200" b="1" dirty="0">
                <a:solidFill>
                  <a:srgbClr val="FF0000"/>
                </a:solidFill>
              </a:rPr>
              <a:t>Reibungskraft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E67298A-A239-4C74-86B3-E06718DA7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</p:spPr>
        <p:txBody>
          <a:bodyPr/>
          <a:lstStyle/>
          <a:p>
            <a:r>
              <a:rPr lang="de-DE" dirty="0"/>
              <a:t>Reibungskraft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729030E-A34D-413B-96FE-DD63C3E31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7252" y="-11118"/>
            <a:ext cx="3034748" cy="215438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71BFF81-8898-4FD1-9464-C029621AF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096" y="346936"/>
            <a:ext cx="457200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44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975526-01DE-4B6C-8A23-8A3915FAA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3 Reibungsarten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A3133D-9AD8-4A54-8C81-333E63303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2015732"/>
            <a:ext cx="11065566" cy="413327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3200" dirty="0"/>
              <a:t> ... sind bewegungshemmende Kräfte.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3200" dirty="0"/>
              <a:t> Man unterscheidet </a:t>
            </a:r>
          </a:p>
          <a:p>
            <a:pPr marL="0" indent="0">
              <a:buNone/>
            </a:pPr>
            <a:r>
              <a:rPr lang="de-DE" sz="3200" dirty="0"/>
              <a:t>			</a:t>
            </a:r>
            <a:r>
              <a:rPr lang="de-DE" sz="3200" b="1" dirty="0">
                <a:solidFill>
                  <a:srgbClr val="FF0000"/>
                </a:solidFill>
              </a:rPr>
              <a:t>Haftreibungs-</a:t>
            </a:r>
            <a:r>
              <a:rPr lang="de-DE" sz="3200" b="1" dirty="0"/>
              <a:t>, </a:t>
            </a:r>
          </a:p>
          <a:p>
            <a:pPr marL="0" indent="0">
              <a:buNone/>
            </a:pPr>
            <a:r>
              <a:rPr lang="de-DE" sz="3200" b="1" dirty="0"/>
              <a:t>					</a:t>
            </a:r>
            <a:r>
              <a:rPr lang="de-DE" sz="3200" b="1" dirty="0">
                <a:solidFill>
                  <a:schemeClr val="accent1">
                    <a:lumMod val="75000"/>
                  </a:schemeClr>
                </a:solidFill>
              </a:rPr>
              <a:t>Gleitreibungs-</a:t>
            </a:r>
            <a:r>
              <a:rPr lang="de-DE" sz="3200" b="1" dirty="0"/>
              <a:t> </a:t>
            </a:r>
            <a:r>
              <a:rPr lang="de-DE" sz="3200" dirty="0"/>
              <a:t>und </a:t>
            </a:r>
          </a:p>
          <a:p>
            <a:pPr marL="0" indent="0">
              <a:buNone/>
            </a:pPr>
            <a:r>
              <a:rPr lang="de-DE" sz="3200" dirty="0"/>
              <a:t>							</a:t>
            </a:r>
            <a:r>
              <a:rPr lang="de-DE" sz="3200" b="1" dirty="0">
                <a:solidFill>
                  <a:srgbClr val="002060"/>
                </a:solidFill>
              </a:rPr>
              <a:t>Rollreibungskraft</a:t>
            </a:r>
            <a:r>
              <a:rPr lang="de-DE" sz="32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3200" dirty="0"/>
              <a:t> Die </a:t>
            </a:r>
            <a:r>
              <a:rPr lang="de-DE" sz="3200" b="1" dirty="0"/>
              <a:t>Haftreibungskraft</a:t>
            </a:r>
            <a:r>
              <a:rPr lang="de-DE" sz="3200" dirty="0"/>
              <a:t> </a:t>
            </a:r>
            <a:r>
              <a:rPr lang="de-DE" sz="3200" b="1" dirty="0"/>
              <a:t>hemmt</a:t>
            </a:r>
            <a:r>
              <a:rPr lang="de-DE" sz="3200" dirty="0"/>
              <a:t> die </a:t>
            </a:r>
            <a:r>
              <a:rPr lang="de-DE" sz="3200" b="1" dirty="0"/>
              <a:t>Bewegung</a:t>
            </a:r>
            <a:r>
              <a:rPr lang="de-DE" sz="3200" dirty="0"/>
              <a:t> </a:t>
            </a:r>
            <a:r>
              <a:rPr lang="de-DE" sz="3200" u="sng" dirty="0"/>
              <a:t>am</a:t>
            </a:r>
            <a:r>
              <a:rPr lang="de-DE" sz="3200" dirty="0"/>
              <a:t> </a:t>
            </a:r>
            <a:r>
              <a:rPr lang="de-DE" sz="3200" u="sng" dirty="0"/>
              <a:t>stärksten</a:t>
            </a:r>
            <a:r>
              <a:rPr lang="de-DE" sz="3200" dirty="0"/>
              <a:t>, die </a:t>
            </a:r>
            <a:r>
              <a:rPr lang="de-DE" sz="3200" b="1" dirty="0"/>
              <a:t>Rollreibungskraft</a:t>
            </a:r>
            <a:r>
              <a:rPr lang="de-DE" sz="3200" dirty="0"/>
              <a:t> </a:t>
            </a:r>
            <a:r>
              <a:rPr lang="de-DE" sz="3200" u="sng" dirty="0"/>
              <a:t>am</a:t>
            </a:r>
            <a:r>
              <a:rPr lang="de-DE" sz="3200" dirty="0"/>
              <a:t> </a:t>
            </a:r>
            <a:r>
              <a:rPr lang="de-DE" sz="3200" u="sng" dirty="0"/>
              <a:t>wenigsten</a:t>
            </a:r>
            <a:r>
              <a:rPr lang="de-DE" sz="3200" dirty="0"/>
              <a:t>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37C03C9-FB41-400E-8A55-4DA18A255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226" y="23601"/>
            <a:ext cx="4704522" cy="228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519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B99404-FB90-49E5-9FBA-B6FE1C9BE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>
                <a:solidFill>
                  <a:srgbClr val="FF0000"/>
                </a:solidFill>
              </a:rPr>
              <a:t>Haftreibung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77F6B3-D63C-435D-965F-23886E257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8" y="2015732"/>
            <a:ext cx="10325988" cy="4104009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3600" b="1" dirty="0"/>
              <a:t>Haftreibung</a:t>
            </a:r>
            <a:r>
              <a:rPr lang="de-DE" sz="3600" dirty="0"/>
              <a:t> entsteht, wenn zwei Körper aneinander haften ohne dass sie sich zueinander bewegen.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3600" dirty="0"/>
              <a:t>Beispiele: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3200" dirty="0"/>
              <a:t>Ein Glas steht auf dem Tisch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3200" dirty="0"/>
              <a:t>Ein Auto steht in der Garage</a:t>
            </a:r>
          </a:p>
          <a:p>
            <a:pPr marL="457200" lvl="1" indent="0">
              <a:buNone/>
            </a:pPr>
            <a:r>
              <a:rPr lang="de-DE" sz="3200" dirty="0"/>
              <a:t>	Die </a:t>
            </a:r>
            <a:r>
              <a:rPr lang="de-DE" sz="3200" b="1" dirty="0"/>
              <a:t>Geschwindigkeit</a:t>
            </a:r>
            <a:r>
              <a:rPr lang="de-DE" sz="3200" dirty="0"/>
              <a:t> bei Haftreibung ist </a:t>
            </a:r>
            <a:r>
              <a:rPr lang="de-DE" sz="3200" dirty="0">
                <a:solidFill>
                  <a:srgbClr val="FF0000"/>
                </a:solidFill>
              </a:rPr>
              <a:t>gleich</a:t>
            </a:r>
            <a:r>
              <a:rPr lang="de-DE" sz="3200" dirty="0"/>
              <a:t> 0.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9B9BB94-751D-4ACC-94C7-1289F978B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4417" y="2573985"/>
            <a:ext cx="2027583" cy="354575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A9FD018-FFBE-464E-8852-DC770BEA5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547" y="10011"/>
            <a:ext cx="5441952" cy="208383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C64AD12-D06E-437B-8706-BDFEA3745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386" y="3617843"/>
            <a:ext cx="3476744" cy="140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81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4DF1E7-8760-4873-B56D-BD09B2869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>
                <a:solidFill>
                  <a:schemeClr val="accent1">
                    <a:lumMod val="75000"/>
                  </a:schemeClr>
                </a:solidFill>
              </a:rPr>
              <a:t>Gleitreibung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EFE76F-C57D-4BB0-8587-3B1C4B648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69" y="2015732"/>
            <a:ext cx="10933043" cy="4133277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3200" b="1" dirty="0"/>
              <a:t>Gleitreibung</a:t>
            </a:r>
            <a:r>
              <a:rPr lang="de-DE" sz="3200" dirty="0"/>
              <a:t> entsteht, wenn ein Körper auf einem anderen Körper gleitet. </a:t>
            </a:r>
          </a:p>
          <a:p>
            <a:pPr marL="0" indent="0">
              <a:buNone/>
            </a:pPr>
            <a:r>
              <a:rPr lang="de-DE" sz="3200" dirty="0"/>
              <a:t>   Beispiele: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3200" dirty="0"/>
              <a:t>Beim Schlitten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DE" sz="3200" dirty="0"/>
              <a:t>Wenn man auf einem Tisch Gegenstände zu sich hin zieht</a:t>
            </a:r>
          </a:p>
          <a:p>
            <a:pPr marL="457200" lvl="1" indent="0">
              <a:buNone/>
            </a:pPr>
            <a:r>
              <a:rPr lang="de-DE" sz="2800" dirty="0"/>
              <a:t>	</a:t>
            </a:r>
            <a:r>
              <a:rPr lang="de-DE" sz="3200" dirty="0"/>
              <a:t> Die </a:t>
            </a:r>
            <a:r>
              <a:rPr lang="de-DE" sz="3200" b="1" dirty="0"/>
              <a:t>Geschwindigkeit</a:t>
            </a:r>
            <a:r>
              <a:rPr lang="de-DE" sz="3200" dirty="0"/>
              <a:t> bei Gleitreibung ist </a:t>
            </a:r>
            <a:r>
              <a:rPr lang="de-DE" sz="3200" dirty="0">
                <a:solidFill>
                  <a:srgbClr val="FF0000"/>
                </a:solidFill>
              </a:rPr>
              <a:t>ungleich</a:t>
            </a:r>
            <a:r>
              <a:rPr lang="de-DE" sz="3200" dirty="0"/>
              <a:t> 0.</a:t>
            </a:r>
            <a:endParaRPr lang="de-DE" sz="2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0FE721B-4BF3-47E6-86CA-77B69B3A1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4218" y="-30073"/>
            <a:ext cx="3017782" cy="188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52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E81425-DEA5-46EA-889E-F57CD2E0B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Rollreibung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CDD480-DA9B-49B9-B2FD-C14F3E839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5" y="2015732"/>
            <a:ext cx="11184835" cy="41332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e-DE" sz="3600" dirty="0"/>
              <a:t>Rollreibung entsteht, wenn ein Gegenstand auf einem anderen rollt.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DE" sz="3600" dirty="0"/>
              <a:t>Beispiele:</a:t>
            </a:r>
          </a:p>
          <a:p>
            <a:pPr lvl="1"/>
            <a:r>
              <a:rPr lang="de-DE" sz="3200" dirty="0"/>
              <a:t>Das rollen von Rädern (Auto, Fahrrad)</a:t>
            </a:r>
          </a:p>
          <a:p>
            <a:pPr lvl="1"/>
            <a:r>
              <a:rPr lang="de-DE" sz="3200" dirty="0"/>
              <a:t>Beim Fußballspielen</a:t>
            </a:r>
          </a:p>
          <a:p>
            <a:pPr marL="457200" lvl="1" indent="0" algn="ctr">
              <a:buNone/>
            </a:pPr>
            <a:r>
              <a:rPr lang="de-DE" sz="3200" dirty="0"/>
              <a:t>Die </a:t>
            </a:r>
            <a:r>
              <a:rPr lang="de-DE" sz="3200" b="1" dirty="0"/>
              <a:t>Geschwindigkeit</a:t>
            </a:r>
            <a:r>
              <a:rPr lang="de-DE" sz="3200" dirty="0"/>
              <a:t> bei Rollreibung ist </a:t>
            </a:r>
            <a:r>
              <a:rPr lang="de-DE" sz="3200" dirty="0">
                <a:solidFill>
                  <a:srgbClr val="FF0000"/>
                </a:solidFill>
              </a:rPr>
              <a:t>ungleich</a:t>
            </a:r>
            <a:r>
              <a:rPr lang="de-DE" sz="3200" dirty="0"/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2671506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98BC59-DBC7-4FC4-8C7B-7B249CF56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>
                <a:solidFill>
                  <a:schemeClr val="accent1">
                    <a:lumMod val="75000"/>
                  </a:schemeClr>
                </a:solidFill>
              </a:rPr>
              <a:t>Gleitreibungskräfte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FCA8AF-048A-424C-9907-740250023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3" y="1961322"/>
            <a:ext cx="11078817" cy="35050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200" dirty="0"/>
              <a:t>Die </a:t>
            </a:r>
            <a:r>
              <a:rPr lang="de-DE" sz="3200" b="1" dirty="0"/>
              <a:t>Gleitreibungskraft</a:t>
            </a:r>
            <a:r>
              <a:rPr lang="de-DE" sz="3200" dirty="0"/>
              <a:t> des Körpers und die Beschaffenheit der Berührungsflächen bestimmen die Größe der Gleitreibungskraft.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8BE2AD5-7225-4541-8D61-DAD370088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18"/>
            <a:ext cx="3008243" cy="132220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AFEE574-158E-4567-80E6-F307414F3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0"/>
            <a:ext cx="3581400" cy="18478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664D4FC-3186-4ABB-9686-08E385789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615" y="3753589"/>
            <a:ext cx="6450732" cy="230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20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F76ECE-C4F2-4E18-AFA1-9C4DEA84A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Reibung erwünscht und unerwünscht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B71621-F6F7-4D1C-8185-41CA05464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CBA2181-12F4-4FCF-AEE5-064166EFF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29050" cy="119062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5C395BA-59CE-417F-AE3B-FCC7CA2D4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2383" y="14454"/>
            <a:ext cx="2209800" cy="20764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AF6DA40-4CF0-49B2-BD8A-A2F0CDD49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0" y="2280202"/>
            <a:ext cx="2103783" cy="205581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F4994E1-2F17-4EBC-9868-78F1EDE425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04" y="4188702"/>
            <a:ext cx="2562344" cy="192175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2C2D9A1-AFA8-4160-8966-F55694685E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4155" y="-1"/>
            <a:ext cx="2066925" cy="119062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ABF620-63C1-48C1-AB52-612586AA6F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4181" y="14454"/>
            <a:ext cx="2060873" cy="128441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902F403-A8DE-4BB7-8030-109E735DA2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20225" y="4462635"/>
            <a:ext cx="2771775" cy="164782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1A23175-3110-4577-B76D-E769C41FE1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3644" y="2280202"/>
            <a:ext cx="3700537" cy="363380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D5DA2CE-E886-44F8-B302-006977992D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504" y="1992184"/>
            <a:ext cx="2544861" cy="180685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FD91910-045C-42EF-A574-7BE43D87BB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10425" y="1853754"/>
            <a:ext cx="2209800" cy="227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24527"/>
      </p:ext>
    </p:extLst>
  </p:cSld>
  <p:clrMapOvr>
    <a:masterClrMapping/>
  </p:clrMapOvr>
</p:sld>
</file>

<file path=ppt/theme/theme1.xml><?xml version="1.0" encoding="utf-8"?>
<a:theme xmlns:a="http://schemas.openxmlformats.org/drawingml/2006/main" name="Katalog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Katalog</Template>
  <TotalTime>0</TotalTime>
  <Words>437</Words>
  <Application>Microsoft Office PowerPoint</Application>
  <PresentationFormat>Breitbild</PresentationFormat>
  <Paragraphs>65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Courier New</vt:lpstr>
      <vt:lpstr>Palatino Linotype</vt:lpstr>
      <vt:lpstr>Wingdings</vt:lpstr>
      <vt:lpstr>Katalog</vt:lpstr>
      <vt:lpstr>Reibung</vt:lpstr>
      <vt:lpstr>Reibungskraft</vt:lpstr>
      <vt:lpstr>Reibungskraft</vt:lpstr>
      <vt:lpstr>Die 3 Reibungsarten</vt:lpstr>
      <vt:lpstr>Haftreibung</vt:lpstr>
      <vt:lpstr>Gleitreibung</vt:lpstr>
      <vt:lpstr>Rollreibung</vt:lpstr>
      <vt:lpstr>Gleitreibungskräfte</vt:lpstr>
      <vt:lpstr>Reibung erwünscht und unerwünscht</vt:lpstr>
      <vt:lpstr>Erwünschte oder unerwünschte Reibungen</vt:lpstr>
      <vt:lpstr>Erwünschte Reibung</vt:lpstr>
      <vt:lpstr>Die Welt ohne Reibung</vt:lpstr>
      <vt:lpstr>Der Nachteil an Reibung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Reibung</dc:title>
  <dc:creator>somim</dc:creator>
  <cp:lastModifiedBy>Farhang</cp:lastModifiedBy>
  <cp:revision>16</cp:revision>
  <dcterms:created xsi:type="dcterms:W3CDTF">2021-10-02T06:12:23Z</dcterms:created>
  <dcterms:modified xsi:type="dcterms:W3CDTF">2023-11-27T17:44:38Z</dcterms:modified>
</cp:coreProperties>
</file>