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13. Zufallsexperimente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Ergebnis</a:t>
            </a:r>
          </a:p>
          <a:p>
            <a:pPr lvl="1">
              <a:defRPr sz="2000"/>
            </a:pPr>
            <a:r>
              <a:t>• Ergebnismenge</a:t>
            </a:r>
          </a:p>
          <a:p>
            <a:pPr lvl="1">
              <a:defRPr sz="2000"/>
            </a:pPr>
            <a:r>
              <a:t>• Beispiele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14. Sichere, unmögliche und zufällige Ereignisse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Beispiele</a:t>
            </a:r>
          </a:p>
          <a:p>
            <a:pPr lvl="1">
              <a:defRPr sz="2000"/>
            </a:pPr>
            <a:r>
              <a:t>• Vergleich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15. Laplace-Experimente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Gleichwahrscheinlichkeit</a:t>
            </a:r>
          </a:p>
          <a:p>
            <a:pPr lvl="1">
              <a:defRPr sz="2000"/>
            </a:pPr>
            <a:r>
              <a:t>• Beispiele</a:t>
            </a:r>
          </a:p>
          <a:p>
            <a:pPr lvl="1">
              <a:defRPr sz="2000"/>
            </a:pPr>
            <a:r>
              <a:t>• Merksatz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16. Wahrscheinlichkeit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Definition</a:t>
            </a:r>
          </a:p>
          <a:p>
            <a:pPr lvl="1">
              <a:defRPr sz="2000"/>
            </a:pPr>
            <a:r>
              <a:t>• Formel</a:t>
            </a:r>
          </a:p>
          <a:p>
            <a:pPr lvl="1">
              <a:defRPr sz="2000"/>
            </a:pPr>
            <a:r>
              <a:t>• Beispiele</a:t>
            </a:r>
          </a:p>
          <a:p>
            <a:pPr lvl="1">
              <a:defRPr sz="2000"/>
            </a:pPr>
            <a:r>
              <a:t>• MSA-Tipp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17. Baumdiagramme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Aufbau</a:t>
            </a:r>
          </a:p>
          <a:p>
            <a:pPr lvl="1">
              <a:defRPr sz="2000"/>
            </a:pPr>
            <a:r>
              <a:t>• Pfadregeln</a:t>
            </a:r>
          </a:p>
          <a:p>
            <a:pPr lvl="1">
              <a:defRPr sz="2000"/>
            </a:pPr>
            <a:r>
              <a:t>• Beispiele</a:t>
            </a:r>
          </a:p>
          <a:p>
            <a:pPr lvl="1">
              <a:defRPr sz="2000"/>
            </a:pPr>
            <a:r>
              <a:t>• Merksatz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74320"/>
            <a:ext cx="109728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/>
            </a:pPr>
            <a:r>
              <a:t>Band 4 – Daten, Wahrscheinlichkeit und Statistik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822960"/>
            <a:ext cx="109728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200" b="1"/>
            </a:pPr>
            <a:r>
              <a:t>Thema: 18. Einstufige Zufallsexperimente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7772400" cy="4389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b="1" sz="2200"/>
            </a:pPr>
            <a:r>
              <a:t>Gliederung</a:t>
            </a:r>
          </a:p>
          <a:p>
            <a:pPr lvl="1">
              <a:defRPr sz="2000"/>
            </a:pPr>
            <a:r>
              <a:t>• Würfel</a:t>
            </a:r>
          </a:p>
          <a:p>
            <a:pPr lvl="1">
              <a:defRPr sz="2000"/>
            </a:pPr>
            <a:r>
              <a:t>• Münze</a:t>
            </a:r>
          </a:p>
          <a:p>
            <a:pPr lvl="1">
              <a:defRPr sz="2000"/>
            </a:pPr>
            <a:r>
              <a:t>• Urne</a:t>
            </a:r>
          </a:p>
          <a:p>
            <a:pPr lvl="1">
              <a:defRPr sz="2000"/>
            </a:pPr>
            <a:r>
              <a:t>• Anwendungen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0" y="6400800"/>
            <a:ext cx="36576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t>© F. Mohajerani | Schuljahr 2026/27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