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2" r:id="rId27"/>
    <p:sldId id="283" r:id="rId28"/>
    <p:sldId id="288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50C7F4-0CF2-1EAC-54D3-BAD476D84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br>
              <a:rPr lang="de-DE" sz="3200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725B6BF-4F32-F309-6542-E3E42E035C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de-DE" dirty="0"/>
              <a:t>Farhang Mohajerani</a:t>
            </a:r>
          </a:p>
          <a:p>
            <a:pPr algn="ctr"/>
            <a:r>
              <a:rPr lang="de-DE" dirty="0"/>
              <a:t>Berlin</a:t>
            </a:r>
          </a:p>
          <a:p>
            <a:pPr algn="ctr"/>
            <a:r>
              <a:rPr lang="de-DE" dirty="0"/>
              <a:t>Feb. 2023</a:t>
            </a:r>
          </a:p>
        </p:txBody>
      </p:sp>
    </p:spTree>
    <p:extLst>
      <p:ext uri="{BB962C8B-B14F-4D97-AF65-F5344CB8AC3E}">
        <p14:creationId xmlns:p14="http://schemas.microsoft.com/office/powerpoint/2010/main" val="2922967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9EBCE-D5E3-EB69-37C0-5A1556D9B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Gleichsetzungsverfahren: </a:t>
            </a:r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Beispiel 1</a:t>
            </a:r>
            <a:endParaRPr lang="de-D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066EBF-0B68-2C75-192B-060EBC423E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51796" y="1810169"/>
            <a:ext cx="2847744" cy="165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  <a:t>I. y=6x−4</a:t>
            </a:r>
            <a:b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</a:b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  <a:t>II.  y=3x+2</a:t>
            </a:r>
            <a:endParaRPr kumimoji="0" lang="de-DE" altLang="de-DE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525B152-C4C5-425D-4A1A-B7BBCC708F95}"/>
              </a:ext>
            </a:extLst>
          </p:cNvPr>
          <p:cNvSpPr txBox="1"/>
          <p:nvPr/>
        </p:nvSpPr>
        <p:spPr>
          <a:xfrm>
            <a:off x="677333" y="3481051"/>
            <a:ext cx="8877483" cy="1952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de-DE" sz="2800" dirty="0"/>
              <a:t>Stelle beide Gleichungen nach einer Variablen um. </a:t>
            </a:r>
          </a:p>
          <a:p>
            <a:pPr>
              <a:lnSpc>
                <a:spcPct val="150000"/>
              </a:lnSpc>
            </a:pPr>
            <a:r>
              <a:rPr lang="de-DE" sz="2800" dirty="0"/>
              <a:t>	(Musst du bei diesem Beispiel nicht mehr machen.)</a:t>
            </a:r>
          </a:p>
          <a:p>
            <a:pPr>
              <a:lnSpc>
                <a:spcPct val="150000"/>
              </a:lnSpc>
            </a:pPr>
            <a:r>
              <a:rPr lang="de-DE" sz="2800" dirty="0"/>
              <a:t>2. Setze die Gleichungen gleich.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2C7BE60-807C-46B0-8E15-A7C16BD9340D}"/>
              </a:ext>
            </a:extLst>
          </p:cNvPr>
          <p:cNvSpPr txBox="1"/>
          <p:nvPr/>
        </p:nvSpPr>
        <p:spPr>
          <a:xfrm>
            <a:off x="3551796" y="5478828"/>
            <a:ext cx="36277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600" dirty="0"/>
              <a:t>6x − 4 = 3x + 2</a:t>
            </a:r>
          </a:p>
        </p:txBody>
      </p:sp>
    </p:spTree>
    <p:extLst>
      <p:ext uri="{BB962C8B-B14F-4D97-AF65-F5344CB8AC3E}">
        <p14:creationId xmlns:p14="http://schemas.microsoft.com/office/powerpoint/2010/main" val="166819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1BBFE0-2BED-48CF-F518-E7A765A64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50279"/>
            <a:ext cx="8705205" cy="409108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Löse die neue Gleichung nach einer Variablen auf.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6x−4 = 3x+2   ∣−3x    ∣+4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x = 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Berechne die andere Variable.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					I. 		y = 6⋅2 − 4 = 8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11AA4A4A-928A-2C54-A5ED-0DB37DE78988}"/>
              </a:ext>
            </a:extLst>
          </p:cNvPr>
          <p:cNvSpPr txBox="1">
            <a:spLocks/>
          </p:cNvSpPr>
          <p:nvPr/>
        </p:nvSpPr>
        <p:spPr>
          <a:xfrm>
            <a:off x="677334" y="629479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dirty="0">
                <a:solidFill>
                  <a:srgbClr val="333333"/>
                </a:solidFill>
                <a:latin typeface="bs_thomas_sans_1semibold"/>
              </a:rPr>
              <a:t>Lineare Gleichungssysteme</a:t>
            </a:r>
            <a:br>
              <a:rPr lang="de-DE" dirty="0">
                <a:solidFill>
                  <a:srgbClr val="333333"/>
                </a:solidFill>
                <a:latin typeface="bs_thomas_sans_1semibold"/>
              </a:rPr>
            </a:br>
            <a:r>
              <a:rPr lang="de-DE" dirty="0">
                <a:solidFill>
                  <a:srgbClr val="009EA6"/>
                </a:solidFill>
                <a:latin typeface="bs_thomas_sans_1semibold"/>
              </a:rPr>
              <a:t>Gleichsetzungsverfahren: </a:t>
            </a:r>
            <a:r>
              <a:rPr lang="de-DE" dirty="0">
                <a:solidFill>
                  <a:srgbClr val="333333"/>
                </a:solidFill>
                <a:latin typeface="bs_thomas_sans_1semibold"/>
              </a:rPr>
              <a:t>Beispiel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516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F39773-57AB-FD58-9379-51799A577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0279"/>
            <a:ext cx="8744962" cy="409108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Führe die Probe durch.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I. 8 = 6⋅2 − 4 ⇒ 8 = 8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II.  8 = 3⋅2 + 2 ⇒ 8 = 8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Gib die Lösungsmenge an.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L={(2∣8)}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BC05C71-797E-CFCD-27D4-3D9967D23FB5}"/>
              </a:ext>
            </a:extLst>
          </p:cNvPr>
          <p:cNvSpPr txBox="1">
            <a:spLocks/>
          </p:cNvSpPr>
          <p:nvPr/>
        </p:nvSpPr>
        <p:spPr>
          <a:xfrm>
            <a:off x="677334" y="629479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dirty="0">
                <a:solidFill>
                  <a:srgbClr val="333333"/>
                </a:solidFill>
                <a:latin typeface="bs_thomas_sans_1semibold"/>
              </a:rPr>
              <a:t>Lineare Gleichungssysteme</a:t>
            </a:r>
            <a:br>
              <a:rPr lang="de-DE" dirty="0">
                <a:solidFill>
                  <a:srgbClr val="333333"/>
                </a:solidFill>
                <a:latin typeface="bs_thomas_sans_1semibold"/>
              </a:rPr>
            </a:br>
            <a:r>
              <a:rPr lang="de-DE" dirty="0">
                <a:solidFill>
                  <a:srgbClr val="009EA6"/>
                </a:solidFill>
                <a:latin typeface="bs_thomas_sans_1semibold"/>
              </a:rPr>
              <a:t>Gleichsetzungsverfahren: </a:t>
            </a:r>
            <a:r>
              <a:rPr lang="de-DE" dirty="0">
                <a:solidFill>
                  <a:srgbClr val="333333"/>
                </a:solidFill>
                <a:latin typeface="bs_thomas_sans_1semibold"/>
              </a:rPr>
              <a:t>Beispiel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44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233A8-E2D6-B0D4-DFD7-E9B95936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dirty="0">
                <a:solidFill>
                  <a:srgbClr val="009EA6"/>
                </a:solidFill>
                <a:latin typeface="bs_thomas_sans_1semibold"/>
              </a:rPr>
              <a:t>Gleichsetzungsverfahren: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2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E00FBB-EB51-62DA-61F5-2E0C11598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917240" cy="419210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Das Verfahren kannst du auch anwenden, wenn du die Gleichungen „leicht“ in diese Form umstellen kannst.</a:t>
            </a:r>
          </a:p>
          <a:p>
            <a:pPr marL="0" indent="0">
              <a:buNone/>
            </a:pPr>
            <a:r>
              <a:rPr lang="de-DE" sz="28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I.    y = 2x+3</a:t>
            </a:r>
          </a:p>
          <a:p>
            <a:pPr marL="0" indent="0" algn="ctr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II.  y+2,5 = 5+3x		∣−2,5</a:t>
            </a:r>
          </a:p>
          <a:p>
            <a:pPr marL="0" indent="0" algn="ctr">
              <a:buNone/>
            </a:pP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I.   y = 2x+3</a:t>
            </a:r>
          </a:p>
          <a:p>
            <a:pPr marL="0" indent="0" algn="ctr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II.  y = 2,5+3x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Dann geht’s weiter wie gewohnt.</a:t>
            </a:r>
          </a:p>
        </p:txBody>
      </p:sp>
    </p:spTree>
    <p:extLst>
      <p:ext uri="{BB962C8B-B14F-4D97-AF65-F5344CB8AC3E}">
        <p14:creationId xmlns:p14="http://schemas.microsoft.com/office/powerpoint/2010/main" val="292358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874B0E-C161-E2D8-06E7-B3F143003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241379" cy="38807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Nimm das </a:t>
            </a:r>
            <a:r>
              <a:rPr lang="de-DE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Gleichsetzungsverfahren</a:t>
            </a: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wenn beide Gleichungen </a:t>
            </a:r>
            <a:r>
              <a:rPr lang="de-DE" sz="28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gleiche Seiten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haben oder wenn du das Gleichungssystem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einfach in diese Form bringen kannst.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D4A9A89F-70F6-AB52-1366-49E6AEC5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dirty="0">
                <a:solidFill>
                  <a:srgbClr val="009EA6"/>
                </a:solidFill>
                <a:latin typeface="bs_thomas_sans_1semibold"/>
              </a:rPr>
              <a:t>Gleichsetzungsverfahren: </a:t>
            </a:r>
            <a:r>
              <a:rPr lang="de-DE" dirty="0">
                <a:solidFill>
                  <a:schemeClr val="tx1"/>
                </a:solidFill>
                <a:latin typeface="bs_thomas_sans_1semibold"/>
              </a:rPr>
              <a:t>Merke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8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1F05A6A3-DBE2-FB94-F97F-040779B7E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Wann nimmst du das Einsetzungsverfahren?</a:t>
            </a:r>
            <a:endParaRPr lang="de-DE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AF523F60-E236-8E1C-3BA5-6631E5DBC1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020247"/>
            <a:ext cx="8225970" cy="4161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Wenn eine Gleichung nach einer Variablen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umgestellt ist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(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x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=…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 oder 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y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=…</a:t>
            </a: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),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nimmst du am besten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das Einsetzungsverfahren.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de-DE" altLang="de-DE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17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1A23-20FA-BCD8-8412-DEFD626E0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48544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de-DE" sz="2800" dirty="0"/>
          </a:p>
          <a:p>
            <a:pPr marL="0" indent="0">
              <a:lnSpc>
                <a:spcPct val="150000"/>
              </a:lnSpc>
              <a:buNone/>
            </a:pPr>
            <a:endParaRPr lang="de-DE" sz="2800" b="0" i="0" dirty="0">
              <a:solidFill>
                <a:srgbClr val="535353"/>
              </a:solidFill>
              <a:effectLst/>
              <a:latin typeface="bs_thomas_sans_1bold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bs_thomas_sans_1bold"/>
              </a:rPr>
              <a:t>1. Stelle eine der beiden Gleichungen nach einer günstigen Variablen um.</a:t>
            </a:r>
            <a:r>
              <a:rPr lang="de-DE" sz="2800" b="0" i="0" dirty="0">
                <a:solidFill>
                  <a:srgbClr val="535353"/>
                </a:solidFill>
                <a:effectLst/>
                <a:latin typeface="bs_thomas_sans_1regular"/>
              </a:rPr>
              <a:t> (Hier musst du nicht mehr machen, warum?)</a:t>
            </a:r>
            <a:endParaRPr lang="de-DE" sz="2800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5C4F1A42-4968-3143-0A45-857A54B68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4309B82-1FB9-975D-371C-0BE77669C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138" y="1930400"/>
            <a:ext cx="34190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  <a:t>I. y = 3x−4</a:t>
            </a:r>
            <a:b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</a:b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cs typeface="Arial" panose="020B0604020202020204" pitchFamily="34" charset="0"/>
              </a:rPr>
              <a:t>II. 3x+2⋅y = 10</a:t>
            </a: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endParaRPr kumimoji="0" lang="de-DE" alt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D93E1-4DE0-5101-9B34-65B2AEED4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728963-4AE0-860A-6498-6D99D288C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Setze den Term für die Variable in</a:t>
            </a:r>
          </a:p>
          <a:p>
            <a:pPr marL="0" indent="0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die andere Gleichung ein.</a:t>
            </a:r>
          </a:p>
          <a:p>
            <a:pPr marL="0" indent="0">
              <a:buNone/>
            </a:pPr>
            <a:endParaRPr lang="de-DE" sz="2800" b="0" i="0" dirty="0">
              <a:solidFill>
                <a:srgbClr val="53535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Einsetzen von 3x−4  für y  in der 2.Gleichung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37A1B9B-D0BB-63AD-E4D8-F7EA3B47B299}"/>
              </a:ext>
            </a:extLst>
          </p:cNvPr>
          <p:cNvSpPr txBox="1"/>
          <p:nvPr/>
        </p:nvSpPr>
        <p:spPr>
          <a:xfrm>
            <a:off x="3074547" y="4379319"/>
            <a:ext cx="3802241" cy="1305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II. 3x+2⋅(3x−4) = 10</a:t>
            </a:r>
          </a:p>
          <a:p>
            <a:pPr>
              <a:lnSpc>
                <a:spcPct val="150000"/>
              </a:lnSpc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	3x+  6x −  8  = 10</a:t>
            </a:r>
          </a:p>
        </p:txBody>
      </p:sp>
    </p:spTree>
    <p:extLst>
      <p:ext uri="{BB962C8B-B14F-4D97-AF65-F5344CB8AC3E}">
        <p14:creationId xmlns:p14="http://schemas.microsoft.com/office/powerpoint/2010/main" val="64645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8F953D-7868-970A-9F06-317506391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1696"/>
            <a:ext cx="8596668" cy="132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3. Löse die neue Gleichung nach der Variablen auf.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Umstellen der Gleichung nach x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C1166643-9F03-F00E-B29F-F158A8B5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D2BE71A-14AA-587F-ADD0-CADC3BF31A1A}"/>
              </a:ext>
            </a:extLst>
          </p:cNvPr>
          <p:cNvSpPr txBox="1"/>
          <p:nvPr/>
        </p:nvSpPr>
        <p:spPr>
          <a:xfrm>
            <a:off x="3314176" y="3309730"/>
            <a:ext cx="332298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3x+6x−8 = 10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	 9x−8 = 10  ∣+8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    9x = 18  |:9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x = 2</a:t>
            </a:r>
          </a:p>
        </p:txBody>
      </p:sp>
    </p:spTree>
    <p:extLst>
      <p:ext uri="{BB962C8B-B14F-4D97-AF65-F5344CB8AC3E}">
        <p14:creationId xmlns:p14="http://schemas.microsoft.com/office/powerpoint/2010/main" val="170639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0E98B1-D413-5A3D-0FB1-6DF2DEC7E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4. Berechne die andere Variable.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E980360D-9359-9CBE-E8AD-828D1F9E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4A0C69D-AE75-161C-1D63-1ECCFE922A98}"/>
              </a:ext>
            </a:extLst>
          </p:cNvPr>
          <p:cNvSpPr txBox="1"/>
          <p:nvPr/>
        </p:nvSpPr>
        <p:spPr>
          <a:xfrm>
            <a:off x="1076738" y="2776417"/>
            <a:ext cx="7007087" cy="1305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Einsetzen von x=2 in eine der beiden Ausgangsgleichungen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0EAFF3C-115C-2A9E-A705-72A9F068F7D2}"/>
              </a:ext>
            </a:extLst>
          </p:cNvPr>
          <p:cNvSpPr txBox="1"/>
          <p:nvPr/>
        </p:nvSpPr>
        <p:spPr>
          <a:xfrm>
            <a:off x="2872407" y="4276642"/>
            <a:ext cx="34157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I. y = 3⋅2 − 4 = 2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51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66163-57CC-1491-04A0-170D9685E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sz="2400" b="0" i="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Lösungsverfahren</a:t>
            </a:r>
            <a:endParaRPr lang="de-DE" dirty="0">
              <a:solidFill>
                <a:schemeClr val="accent5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D53734-5B1E-BABB-A151-F5921F790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218608"/>
          </a:xfrm>
        </p:spPr>
        <p:txBody>
          <a:bodyPr>
            <a:normAutofit/>
          </a:bodyPr>
          <a:lstStyle/>
          <a:p>
            <a:pPr algn="l"/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Mit linearen Gleichungssystemen hast du ganz schön zu rechnen. </a:t>
            </a:r>
          </a:p>
          <a:p>
            <a:pPr marL="0" indent="0" algn="l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Du kennst </a:t>
            </a:r>
            <a:r>
              <a:rPr lang="de-DE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Lösungsverfahren</a:t>
            </a: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Gleichsetzungsverfahren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Einsetzungsverfahren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Additionsverfahren</a:t>
            </a:r>
            <a:br>
              <a:rPr lang="de-DE" sz="24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b="0" i="0" dirty="0">
              <a:solidFill>
                <a:srgbClr val="53535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Aber wann nimmst du welches Verfahren?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63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1F4C09-9EF0-A66C-8360-B4FB07C2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C37E55-21BB-258F-7591-887D369AD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5. Führe die Probe durch:</a:t>
            </a:r>
          </a:p>
          <a:p>
            <a:pPr marL="0" indent="0">
              <a:buNone/>
            </a:pP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E7743C-70AE-F2D2-998C-1151FC825427}"/>
              </a:ext>
            </a:extLst>
          </p:cNvPr>
          <p:cNvSpPr txBox="1"/>
          <p:nvPr/>
        </p:nvSpPr>
        <p:spPr>
          <a:xfrm>
            <a:off x="3044687" y="3070688"/>
            <a:ext cx="61026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I. 2 = 3⋅2−4  ⇒ 2 = 2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II. 3⋅2+2⋅2 = 10  ⇒ 10 = 10</a:t>
            </a:r>
          </a:p>
        </p:txBody>
      </p:sp>
    </p:spTree>
    <p:extLst>
      <p:ext uri="{BB962C8B-B14F-4D97-AF65-F5344CB8AC3E}">
        <p14:creationId xmlns:p14="http://schemas.microsoft.com/office/powerpoint/2010/main" val="384328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6E225-1085-CB85-E50F-46BAA0E8E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BB55F4-F787-B47B-778D-BD3354E88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6. Gib die Lösungsmenge an.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D3694D9-4F23-004E-BA6C-D11E9EAA70F1}"/>
              </a:ext>
            </a:extLst>
          </p:cNvPr>
          <p:cNvSpPr txBox="1"/>
          <p:nvPr/>
        </p:nvSpPr>
        <p:spPr>
          <a:xfrm>
            <a:off x="4361621" y="3109147"/>
            <a:ext cx="293867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 = {(2∣2)}</a:t>
            </a:r>
          </a:p>
          <a:p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867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3F992F-D240-97D0-2BD0-4CC43471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2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94BDED-66AE-2EBC-759B-E9EDCD3BB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970" cy="43180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Das Verfahren kannst du auch anwenden,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wenn du einen „größeren“ Term (hier 2y) ersetzen kannst.</a:t>
            </a:r>
          </a:p>
          <a:p>
            <a:pPr marL="0" indent="0">
              <a:lnSpc>
                <a:spcPct val="150000"/>
              </a:lnSpc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de-DE" sz="2800" b="0" i="0" dirty="0">
              <a:solidFill>
                <a:srgbClr val="53535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Dann geht’s weiter wie gewohnt.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BF4DD4-05DE-D1F7-7A22-EF456B3732B4}"/>
              </a:ext>
            </a:extLst>
          </p:cNvPr>
          <p:cNvSpPr txBox="1"/>
          <p:nvPr/>
        </p:nvSpPr>
        <p:spPr>
          <a:xfrm>
            <a:off x="3617844" y="3234635"/>
            <a:ext cx="390110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I. 2y =  </a:t>
            </a:r>
            <a:r>
              <a:rPr lang="es-E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−6x+2</a:t>
            </a:r>
          </a:p>
          <a:p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II.  4x + 2y = 6</a:t>
            </a:r>
          </a:p>
          <a:p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II. 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 + </a:t>
            </a:r>
            <a:r>
              <a:rPr lang="es-E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(−6x+2) </a:t>
            </a:r>
            <a:r>
              <a:rPr lang="es-E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  <a:endParaRPr lang="de-DE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9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426DF-F9ED-6766-D379-CBDC8913D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Einsetzungsverfahren: </a:t>
            </a:r>
            <a:r>
              <a:rPr lang="de-DE" b="0" i="0" dirty="0">
                <a:solidFill>
                  <a:srgbClr val="FF0000"/>
                </a:solidFill>
                <a:effectLst/>
                <a:latin typeface="bs_thomas_sans_1bold"/>
              </a:rPr>
              <a:t>Merke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2ACF6D-0B39-065A-BE44-62CD157D3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Nimm das </a:t>
            </a:r>
            <a:r>
              <a:rPr lang="de-DE" sz="2800" b="1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Einsetzungsverfahren</a:t>
            </a: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wenn eine Gleichung nach einer Variablen oder einem Term umgestellt ist und die Variable oder der Term genau so in der anderen Gleichung vorkommt.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Dann kannst du die Variable/den Term ersetzen.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17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95F7A9-57C9-1FE2-82B9-CAD303011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Wann nimmst du das Additionsverfahren?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2DAA99-94BC-5083-2EB4-DFBCD0DEB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709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Wenn du in den beiden Gleichungen</a:t>
            </a:r>
          </a:p>
          <a:p>
            <a:pPr marL="0" indent="0">
              <a:buNone/>
            </a:pPr>
            <a:r>
              <a:rPr lang="de-DE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entgegengesetzte Terme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findest, 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nimmst du am besten das Additionsverfahren.</a:t>
            </a:r>
          </a:p>
          <a:p>
            <a:pPr marL="0" indent="0">
              <a:buNone/>
            </a:pP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76D205-4D6D-A1A3-85E9-BBBBA6A8D651}"/>
              </a:ext>
            </a:extLst>
          </p:cNvPr>
          <p:cNvSpPr txBox="1"/>
          <p:nvPr/>
        </p:nvSpPr>
        <p:spPr>
          <a:xfrm>
            <a:off x="677333" y="4099826"/>
            <a:ext cx="8877483" cy="1305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Entgegengesetzte Terme sind sowas </a:t>
            </a:r>
          </a:p>
          <a:p>
            <a:pPr>
              <a:lnSpc>
                <a:spcPct val="150000"/>
              </a:lnSpc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wie 3x und −3x oder −0,5y und 0,5y.</a:t>
            </a:r>
          </a:p>
        </p:txBody>
      </p:sp>
    </p:spTree>
    <p:extLst>
      <p:ext uri="{BB962C8B-B14F-4D97-AF65-F5344CB8AC3E}">
        <p14:creationId xmlns:p14="http://schemas.microsoft.com/office/powerpoint/2010/main" val="8666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59F46-E675-84A7-4CA7-BCC36CA3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517FAB-39B2-89EC-CBF1-C1792B0E2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15424"/>
            <a:ext cx="8596668" cy="325967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Multipliziere eine der beiden Variablen so, dass sie die Gegenzahl der Variablen in der anderen Gleichung ergibt. (Musst du hier nicht mehr machen.)</a:t>
            </a:r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Addiere beide Gleichungen.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5937024-7DD6-611D-D2F6-11115C15426A}"/>
              </a:ext>
            </a:extLst>
          </p:cNvPr>
          <p:cNvSpPr txBox="1"/>
          <p:nvPr/>
        </p:nvSpPr>
        <p:spPr>
          <a:xfrm>
            <a:off x="3585846" y="1845859"/>
            <a:ext cx="27796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I. </a:t>
            </a:r>
            <a:r>
              <a:rPr lang="es-E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 − 2y = 5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II. </a:t>
            </a:r>
            <a:r>
              <a:rPr lang="es-E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+ 2y = 9</a:t>
            </a:r>
            <a:endParaRPr lang="de-DE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991E864-8E52-DE17-58DD-D51B36039A87}"/>
              </a:ext>
            </a:extLst>
          </p:cNvPr>
          <p:cNvSpPr txBox="1"/>
          <p:nvPr/>
        </p:nvSpPr>
        <p:spPr>
          <a:xfrm>
            <a:off x="3044687" y="5294293"/>
            <a:ext cx="61026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 </a:t>
            </a:r>
            <a:r>
              <a:rPr lang="es-ES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− 2y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E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</a:t>
            </a:r>
            <a:r>
              <a:rPr lang="es-ES" sz="2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+ 2y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E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s-E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7x = 14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44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C5967-7F3F-7ED8-A1E2-274FDF5C3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67AA9C-6684-9A84-106F-2841DD07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290" y="2340136"/>
            <a:ext cx="9593101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3. Löse die neue Gleichung 7x = 14 nach der Variablen auf.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Beim Umstellen der Gleichung nach x: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1A5D8B3-8B60-F088-238E-B8BC8EF2305B}"/>
              </a:ext>
            </a:extLst>
          </p:cNvPr>
          <p:cNvSpPr txBox="1"/>
          <p:nvPr/>
        </p:nvSpPr>
        <p:spPr>
          <a:xfrm>
            <a:off x="3797484" y="3588026"/>
            <a:ext cx="243103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7x = 14    |:7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x = 2</a:t>
            </a:r>
          </a:p>
        </p:txBody>
      </p:sp>
    </p:spTree>
    <p:extLst>
      <p:ext uri="{BB962C8B-B14F-4D97-AF65-F5344CB8AC3E}">
        <p14:creationId xmlns:p14="http://schemas.microsoft.com/office/powerpoint/2010/main" val="53217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502D2-38C8-E510-5C88-F8220CC4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EE7AD4-D484-391B-7E83-AA39743A4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69911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4. Berechne die andere Variable.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Nach Einsetzen von x = 2 in eine der beide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Ausgangsgleichungen, z. B. in </a:t>
            </a:r>
            <a:r>
              <a:rPr lang="es-E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 − 2y = 5</a:t>
            </a:r>
          </a:p>
          <a:p>
            <a:pPr marL="0" indent="0">
              <a:buNone/>
            </a:pP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7E66580-155F-2695-AA14-00AF3AC903FB}"/>
              </a:ext>
            </a:extLst>
          </p:cNvPr>
          <p:cNvSpPr txBox="1"/>
          <p:nvPr/>
        </p:nvSpPr>
        <p:spPr>
          <a:xfrm>
            <a:off x="3952461" y="3981705"/>
            <a:ext cx="61026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I. 4⋅2 − 2y = 5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	          y = 1,5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2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BDC14-CFBB-CD75-CCC8-1721B45F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D11DDF-4FBC-DD31-C6DE-591EF3026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598109" cy="1320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Führe die Probe durch.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89CA890-F60F-2EDF-1562-217D0A21B9EE}"/>
              </a:ext>
            </a:extLst>
          </p:cNvPr>
          <p:cNvSpPr txBox="1"/>
          <p:nvPr/>
        </p:nvSpPr>
        <p:spPr>
          <a:xfrm>
            <a:off x="3044687" y="3150201"/>
            <a:ext cx="61026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I. 4⋅2−2⋅1,5 = 5 ⇒ 5 = 5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II.  3⋅2+2⋅1,5 = 9 ⇒ 9 = 9</a:t>
            </a:r>
          </a:p>
        </p:txBody>
      </p:sp>
    </p:spTree>
    <p:extLst>
      <p:ext uri="{BB962C8B-B14F-4D97-AF65-F5344CB8AC3E}">
        <p14:creationId xmlns:p14="http://schemas.microsoft.com/office/powerpoint/2010/main" val="372659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4BEF20-909F-43ED-01C2-036F2BEE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1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2BFE2C-2EA3-EDBE-9B1C-E7917AACB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783640" cy="913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6. Gib die Lösungsmenge an.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466F9E7-7ED6-3B4E-5CD4-012BE412F4E3}"/>
              </a:ext>
            </a:extLst>
          </p:cNvPr>
          <p:cNvSpPr txBox="1"/>
          <p:nvPr/>
        </p:nvSpPr>
        <p:spPr>
          <a:xfrm>
            <a:off x="3044687" y="3074504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600" dirty="0"/>
              <a:t>L = {(2∣1,5)}</a:t>
            </a:r>
          </a:p>
          <a:p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04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A85E5-1454-FBE9-854A-2284AD77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sz="2400" b="0" i="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Lösungsverfahren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289CA1-98AA-3449-E119-318B16696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799"/>
            <a:ext cx="8596668" cy="38166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Das hängt von dem Gleichungssystem ab. Mal ist das eine, mal das andere Verfahren bequemer zum Rechnen.</a:t>
            </a:r>
          </a:p>
          <a:p>
            <a:pPr>
              <a:lnSpc>
                <a:spcPct val="150000"/>
              </a:lnSpc>
            </a:pPr>
            <a:r>
              <a:rPr lang="de-DE" sz="24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Aber: Alle Verfahren führen immer zur richtigen Lösung. Bloß der Rechenaufwand ist größer oder kleiner.</a:t>
            </a:r>
          </a:p>
          <a:p>
            <a:pPr algn="l">
              <a:lnSpc>
                <a:spcPct val="150000"/>
              </a:lnSpc>
            </a:pPr>
            <a:r>
              <a:rPr lang="de-DE" sz="24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Wenn du dich also auf ein Verfahren eingeschossen hast und nur das nehmen willst, kannst du das machen.</a:t>
            </a:r>
          </a:p>
        </p:txBody>
      </p:sp>
    </p:spTree>
    <p:extLst>
      <p:ext uri="{BB962C8B-B14F-4D97-AF65-F5344CB8AC3E}">
        <p14:creationId xmlns:p14="http://schemas.microsoft.com/office/powerpoint/2010/main" val="135387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32CAE-E501-0714-08E1-1CB9778E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Beispiel 2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D64460-ABF0-A45F-9DD1-4690E12C8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48071"/>
            <a:ext cx="8596668" cy="4300329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Auch wenn du das Gleichungssystem umformst, kannst du das Additionsverfahren anwenden.</a:t>
            </a:r>
          </a:p>
          <a:p>
            <a:pPr marL="0" indent="0"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8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Dann geht’s weiter bei Schritt 2.</a:t>
            </a:r>
            <a:endParaRPr lang="de-DE" sz="28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92FDEA4-6A6C-E1A6-1E3B-B73745A574DD}"/>
              </a:ext>
            </a:extLst>
          </p:cNvPr>
          <p:cNvSpPr txBox="1"/>
          <p:nvPr/>
        </p:nvSpPr>
        <p:spPr>
          <a:xfrm>
            <a:off x="677334" y="3445652"/>
            <a:ext cx="8596668" cy="1305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I.   −5x  −y  = 2     ∣⋅3		 	I.   −15x −3y = 6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II.    −x +3y = 4						II.   −x +3y = 4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00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B2CA6D-184D-95D9-26C6-6250F322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Additionsverfahren: </a:t>
            </a:r>
            <a:r>
              <a:rPr lang="de-DE" b="0" i="0" dirty="0">
                <a:solidFill>
                  <a:srgbClr val="535353"/>
                </a:solidFill>
                <a:effectLst/>
                <a:latin typeface="bs_thomas_sans_1bold"/>
              </a:rPr>
              <a:t>Merke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82FE0C-5B41-51AC-92FD-5E3F5883E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07581"/>
            <a:ext cx="7923327" cy="38807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Nimm das Additionsverfahren, wenn in den beiden Gleichungen entgegengesetzte Terme (wie 2x und −2x) stehen oder du einfach diese Form herstellen kannst.</a:t>
            </a:r>
          </a:p>
        </p:txBody>
      </p:sp>
    </p:spTree>
    <p:extLst>
      <p:ext uri="{BB962C8B-B14F-4D97-AF65-F5344CB8AC3E}">
        <p14:creationId xmlns:p14="http://schemas.microsoft.com/office/powerpoint/2010/main" val="230890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93FF06-3F1C-4514-59D2-805124AB6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1. Verfahren: </a:t>
            </a:r>
            <a:r>
              <a:rPr lang="de-DE" dirty="0"/>
              <a:t>Gleichsetzungsverfahren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E27936-3A23-A116-CFCF-167965F86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4732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Wenn beide Gleichungen nach der selben Variable aufgelöst sind</a:t>
            </a:r>
          </a:p>
        </p:txBody>
      </p:sp>
    </p:spTree>
    <p:extLst>
      <p:ext uri="{BB962C8B-B14F-4D97-AF65-F5344CB8AC3E}">
        <p14:creationId xmlns:p14="http://schemas.microsoft.com/office/powerpoint/2010/main" val="185171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E576E-578D-198C-EE04-76EBAE537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169031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Wenn eine Gleichung nach einer Variablen aufgelöst ist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5AF84E1-FB84-2F43-2A3C-27539696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2. Verfahren: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Einsetzungsverfahren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60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F06E32-7E8E-0349-1338-1EC02617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4854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Wenn zwei „entgegengesetzte Summanden“ vorkommen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763A474E-BBA9-A6A5-03FF-CB4DC099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Lineare Gleichungssysteme</a:t>
            </a:r>
            <a:b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3. Verfahren: </a:t>
            </a:r>
            <a:r>
              <a:rPr lang="de-DE" dirty="0"/>
              <a:t>Additionsverfahren</a:t>
            </a:r>
          </a:p>
        </p:txBody>
      </p:sp>
    </p:spTree>
    <p:extLst>
      <p:ext uri="{BB962C8B-B14F-4D97-AF65-F5344CB8AC3E}">
        <p14:creationId xmlns:p14="http://schemas.microsoft.com/office/powerpoint/2010/main" val="70592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190EA-DCFC-C9EE-CF49-C347204F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dirty="0"/>
              <a:t>Merke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98EB02-7363-8641-634B-D6C10E381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800" dirty="0"/>
              <a:t>Mit allen Verfahren kannst du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		jedes Gleichungssystem lösen. </a:t>
            </a:r>
          </a:p>
          <a:p>
            <a:pPr>
              <a:lnSpc>
                <a:spcPct val="150000"/>
              </a:lnSpc>
            </a:pPr>
            <a:r>
              <a:rPr lang="de-DE" sz="2800" dirty="0"/>
              <a:t>Welches Verfahren am geeignetsten ist,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		hängt von dem Gleichungssystem ab.</a:t>
            </a:r>
          </a:p>
        </p:txBody>
      </p:sp>
    </p:spTree>
    <p:extLst>
      <p:ext uri="{BB962C8B-B14F-4D97-AF65-F5344CB8AC3E}">
        <p14:creationId xmlns:p14="http://schemas.microsoft.com/office/powerpoint/2010/main" val="87311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61522-66DE-7F3A-456C-F8EBBFE8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dirty="0"/>
              <a:t>Info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22CFC4-A965-1346-C803-D8F2650F90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3" y="1930400"/>
            <a:ext cx="9023258" cy="40088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77744" tIns="0" rIns="91440" bIns="8887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Mit einem der Verfahren machst du aus 2 Gleichungen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(meist mit 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x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 und 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y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) eine Gleichung mit einer Variablen.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Löse die neue Gleichung nach der Variablen auf.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Berechne die andere Variable.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Führe die Probe durch.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 Gib die Lösungsmenge an. 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L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={(</a:t>
            </a:r>
            <a:r>
              <a:rPr kumimoji="0" lang="de-DE" altLang="de-DE" sz="2800" b="0" i="0" u="none" strike="noStrike" cap="none" normalizeH="0" baseline="0" dirty="0" err="1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x</a:t>
            </a:r>
            <a:r>
              <a:rPr kumimoji="0" lang="de-DE" altLang="de-DE" sz="2800" b="0" i="0" u="none" strike="noStrike" cap="none" normalizeH="0" baseline="0" dirty="0" err="1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∣</a:t>
            </a:r>
            <a:r>
              <a:rPr kumimoji="0" lang="de-DE" altLang="de-DE" sz="2800" b="0" i="0" u="none" strike="noStrike" cap="none" normalizeH="0" baseline="0" dirty="0" err="1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y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)}</a:t>
            </a: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rgbClr val="535353"/>
              </a:solidFill>
              <a:effectLst/>
              <a:latin typeface="bs_thomas_sans_1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3790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AB06C-EB4D-1F7A-A301-C543AD51F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  <a:t>Lineare Gleichungssysteme </a:t>
            </a:r>
            <a:br>
              <a:rPr lang="de-DE" b="0" i="0" dirty="0">
                <a:solidFill>
                  <a:srgbClr val="333333"/>
                </a:solidFill>
                <a:effectLst/>
                <a:latin typeface="bs_thomas_sans_1semibold"/>
              </a:rPr>
            </a:br>
            <a: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  <a:t>Wann nimmst du das Gleichsetzungsverfahren?</a:t>
            </a:r>
            <a:br>
              <a:rPr lang="de-DE" b="0" i="0" dirty="0">
                <a:solidFill>
                  <a:srgbClr val="009EA6"/>
                </a:solidFill>
                <a:effectLst/>
                <a:latin typeface="bs_thomas_sans_1semibold"/>
              </a:rPr>
            </a:br>
            <a:endParaRPr lang="de-D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38AFB6B-8E71-AAF7-8FD2-9490E9528C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956916"/>
            <a:ext cx="8596668" cy="2970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Wenn beide Gleichungen nach derselben Variablen </a:t>
            </a:r>
            <a:r>
              <a:rPr lang="de-DE" altLang="de-DE" sz="3200" dirty="0">
                <a:solidFill>
                  <a:srgbClr val="535353"/>
                </a:solidFill>
                <a:latin typeface="bs_thomas_sans_1regular"/>
              </a:rPr>
              <a:t> 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(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x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=…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 oder 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th-italic"/>
              </a:rPr>
              <a:t>y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MathJax_Main"/>
              </a:rPr>
              <a:t>=…</a:t>
            </a: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) umgestellt sind,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200" b="0" i="0" u="none" strike="noStrike" cap="none" normalizeH="0" baseline="0" dirty="0">
                <a:ln>
                  <a:noFill/>
                </a:ln>
                <a:solidFill>
                  <a:srgbClr val="535353"/>
                </a:solidFill>
                <a:effectLst/>
                <a:latin typeface="bs_thomas_sans_1regular"/>
              </a:rPr>
              <a:t> nimmst du am besten das Gleichsetzungsverfahren.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de-DE" altLang="de-DE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13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1294</Words>
  <Application>Microsoft Office PowerPoint</Application>
  <PresentationFormat>Breitbild</PresentationFormat>
  <Paragraphs>169</Paragraphs>
  <Slides>31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41" baseType="lpstr">
      <vt:lpstr>Arial</vt:lpstr>
      <vt:lpstr>Arial</vt:lpstr>
      <vt:lpstr>bs_thomas_sans_1bold</vt:lpstr>
      <vt:lpstr>bs_thomas_sans_1regular</vt:lpstr>
      <vt:lpstr>bs_thomas_sans_1semibold</vt:lpstr>
      <vt:lpstr>MathJax_Main</vt:lpstr>
      <vt:lpstr>MathJax_Math-italic</vt:lpstr>
      <vt:lpstr>Trebuchet MS</vt:lpstr>
      <vt:lpstr>Wingdings 3</vt:lpstr>
      <vt:lpstr>Facette</vt:lpstr>
      <vt:lpstr>Lineare Gleichungssysteme  </vt:lpstr>
      <vt:lpstr>Lineare Gleichungssysteme 3 Lösungsverfahren</vt:lpstr>
      <vt:lpstr>Lineare Gleichungssysteme 3 Lösungsverfahren</vt:lpstr>
      <vt:lpstr>Lineare Gleichungssysteme 1. Verfahren: Gleichsetzungsverfahren</vt:lpstr>
      <vt:lpstr>Lineare Gleichungssysteme 2. Verfahren: Einsetzungsverfahren</vt:lpstr>
      <vt:lpstr>Lineare Gleichungssysteme 3. Verfahren: Additionsverfahren</vt:lpstr>
      <vt:lpstr>Lineare Gleichungssysteme  Merke</vt:lpstr>
      <vt:lpstr>Lineare Gleichungssysteme  Info</vt:lpstr>
      <vt:lpstr>Lineare Gleichungssysteme  Wann nimmst du das Gleichsetzungsverfahren? </vt:lpstr>
      <vt:lpstr>Lineare Gleichungssysteme Gleichsetzungsverfahren: Beispiel 1</vt:lpstr>
      <vt:lpstr>PowerPoint-Präsentation</vt:lpstr>
      <vt:lpstr>PowerPoint-Präsentation</vt:lpstr>
      <vt:lpstr>Lineare Gleichungssysteme Gleichsetzungsverfahren: Beispiel 2</vt:lpstr>
      <vt:lpstr>Lineare Gleichungssysteme Gleichsetzungsverfahren: Merke</vt:lpstr>
      <vt:lpstr>Lineare Gleichungssysteme Wann nimmst du das Einsetzungsverfahren?</vt:lpstr>
      <vt:lpstr>Lineare Gleichungssysteme Einsetzungsverfahren: Beispiel 1</vt:lpstr>
      <vt:lpstr>Lineare Gleichungssysteme Einsetzungsverfahren: Beispiel 1</vt:lpstr>
      <vt:lpstr>Lineare Gleichungssysteme Einsetzungsverfahren: Beispiel 1</vt:lpstr>
      <vt:lpstr>Lineare Gleichungssysteme Einsetzungsverfahren: Beispiel 1</vt:lpstr>
      <vt:lpstr>Lineare Gleichungssysteme Einsetzungsverfahren: Beispiel 1</vt:lpstr>
      <vt:lpstr>Lineare Gleichungssysteme Einsetzungsverfahren: Beispiel 1</vt:lpstr>
      <vt:lpstr>Lineare Gleichungssysteme Einsetzungsverfahren: Beispiel 2</vt:lpstr>
      <vt:lpstr>Lineare Gleichungssysteme Einsetzungsverfahren: Merke</vt:lpstr>
      <vt:lpstr>Lineare Gleichungssysteme  Wann nimmst du das Additionsverfahren?</vt:lpstr>
      <vt:lpstr>Lineare Gleichungssysteme Additionsverfahren: Beispiel 1</vt:lpstr>
      <vt:lpstr>Lineare Gleichungssysteme Additionsverfahren: Beispiel 1</vt:lpstr>
      <vt:lpstr>Lineare Gleichungssysteme Additionsverfahren: Beispiel 1</vt:lpstr>
      <vt:lpstr>Lineare Gleichungssysteme Additionsverfahren: Beispiel 1</vt:lpstr>
      <vt:lpstr>Lineare Gleichungssysteme Additionsverfahren: Beispiel 1</vt:lpstr>
      <vt:lpstr>Lineare Gleichungssysteme Additionsverfahren: Beispiel 2</vt:lpstr>
      <vt:lpstr>Lineare Gleichungssysteme Additionsverfahren: Merke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Lineare Gleichungssysteme Mathematik Klasse 9</dc:title>
  <dc:creator>Farhang Mojaherani</dc:creator>
  <cp:lastModifiedBy>Farhang</cp:lastModifiedBy>
  <cp:revision>16</cp:revision>
  <dcterms:created xsi:type="dcterms:W3CDTF">2023-02-15T18:14:04Z</dcterms:created>
  <dcterms:modified xsi:type="dcterms:W3CDTF">2026-01-04T07:24:48Z</dcterms:modified>
</cp:coreProperties>
</file>