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2384E-68A2-7A38-D923-591B4C191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D8D9E0-C19B-EF3E-A802-C050B1399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CF0F8-856E-825B-5DB3-B1176350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72106-909B-C798-EB58-48D0E908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449FFC-CE68-FFAC-0A7E-BBF81774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84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9386B-BB75-F51C-6D06-5BD0A0FE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A17764-AD8B-2B98-81A3-3694B48FB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78D1E8-C1AF-E39A-FB74-03555251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212B06-A484-9E95-FC80-9196457F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87897-ED13-1EE3-195A-7E4FCB14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85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5FFCFE4-7CED-F41F-1E87-AFA5A7413D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6D1207-F2DF-64BA-B0A6-791ABFE7B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3C8B27-5290-97F4-258D-0105C935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F0D82-878A-5AFB-B8C7-6A3C9E9A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381C2-8398-637A-DA00-A3C8B62C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50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3E1F4-746B-44E2-5B12-9E98C779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0D9A37-D3D2-D300-14A6-BA643A1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1A1E0-CCD7-C46B-6048-4EA5A1DF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C4F616-A71B-294F-D835-257A2CC4A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902E4-2F71-4D1F-7ABF-05D184DF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63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E1F36-87A4-A9FA-EC9E-2E8ABAA9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9C6D9-FE1B-1FDB-5639-738E36FC8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F40680-47AB-4853-8010-F95E0C40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A3EB2D-1CCF-4A3E-76A0-2C14D2F6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0FE47A-7B48-4335-BE38-85E2F083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67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67BF2-2A72-1633-860E-F4D2F189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80B78D-D31A-72E6-7D4C-6A9797FED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0EB219-A418-6804-EFEC-CA05DA1BC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AF2C72-49F4-E382-2916-20B32DA8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F5477F-5C0F-1A39-2754-AF57D59B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E6E772-A920-8350-6C3B-89F247B6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64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691E9-3AF2-876E-0A0F-1202BB01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391ABC-1216-8D66-8A2D-B8FF23993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45EDC1-A701-8719-3CCD-8214FDD8F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DC1464-4B9E-0A2D-E975-C7B375AAB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45D1CA-BB0D-2CF1-1DFA-74FE6F0D1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646E291-AEE1-70E6-0A78-B3596F93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C1A788-6AE0-2328-D93B-4D9ECAF8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AEAF907-6A81-7153-6EBB-0A2B5329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C635F-9F4A-A0B0-27E2-44D839E6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E066BC-7224-C795-685C-3BB2E978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F02B8B-866E-F79D-7176-1A22D172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3B9F44-E4A0-5BF0-4518-9399EFAA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80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D95956-858C-A776-EF0E-68059239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282E66-5BAD-C57F-DE9B-8621D0F4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639EA0-4F6D-B018-2FF6-F595E87B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4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498C5-8D94-5162-6717-76D236D6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E960A5-4F4B-ADE0-37FE-D62E806D5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F9D71B-C32D-4E01-60DA-1FFD52F9E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8053A3-377D-D867-30AD-9AD53D3A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ECEEBB-E434-F766-7BD1-9187848D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A92FFD-1F38-2503-851E-EAA40F9E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6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087D9-A4A7-E7B9-6BAA-D67780CA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917602-3E28-1BC2-B7ED-0BFAD0F6E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7C668B-0628-969C-53DC-52B04B70B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B1E903-B826-4FAF-167F-53EC3A96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AAEF10-B19D-C54F-9662-E18CEBEE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65DD3E-ED71-282D-5C8E-4BEE1CBD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03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BC56C5-4338-062A-13FE-6E78CBD3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7B470E-4578-1299-1B75-733CF4C1F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99BFEC-927B-5D9C-E883-2028A3D50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522E-9F14-487E-9703-5D7D3B0FB44F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D3B812-3737-8239-D20B-6AB5A0A2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B3DDF7-D6B3-FE6A-76A7-3E6595914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22E1-523C-4499-9AB5-B0D73E7974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96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D9972-9337-4EFC-D3AA-E69551562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i="0" dirty="0">
                <a:effectLst/>
                <a:latin typeface="ffmilowebpromed"/>
              </a:rPr>
              <a:t>Berechnung der Hangabtriebskraft</a:t>
            </a:r>
            <a:br>
              <a:rPr lang="de-DE" b="1" i="0" dirty="0">
                <a:effectLst/>
                <a:latin typeface="ffmilowebpromed"/>
              </a:rPr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808795-6852-4B65-E490-31DBCB5FAA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372176-3B67-9234-DAD2-EF9EDA3F9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301" y="2887397"/>
            <a:ext cx="4325397" cy="32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1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41BB6-6583-1C12-507C-70427BEF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Kräfte an der schiefen Ebene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EBDA6F-1E91-1C06-38D4-9962FA08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Überlegungen am rechtwinkligen Dreieck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ermöglichen eine rechnerische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Addition bzw. Zerlegung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von Kräften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insbesondere auch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 der schiefen Ebene.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5649E6F-A02C-3B26-B1AE-4CDDCD66E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948" y="2477576"/>
            <a:ext cx="5414666" cy="401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4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DA829-D84B-9D86-63CF-58D7FDDD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Kräfte an der schiefen Ebene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420B5B-B7A5-A639-4C7F-7AFB2932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den Betrag          der parallel zur Ebene wirkende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Hangabtriebskraft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gilt: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weil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deshalb: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78588B8-ADE5-210F-C721-9530330F3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605" y="1825625"/>
            <a:ext cx="603556" cy="45724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2621B70-A85A-8769-19E9-8E168350E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392" y="5438587"/>
            <a:ext cx="4502426" cy="59747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6F33E7D-D3A3-2665-7EC4-C66A752DB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809" y="2423403"/>
            <a:ext cx="5238772" cy="388849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56CAC89-F957-88B6-B649-BB8F96CB0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300" y="3650335"/>
            <a:ext cx="4026165" cy="10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A046F-49C7-E2A7-D488-8F226ACC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Kräfte an der schiefen Ebene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CADF8-46A0-52FD-C2B9-735D7A48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/>
              <a:t>Für den Betrag         der senkrecht zur Ebene wirkende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u="sng" dirty="0"/>
              <a:t>Normalkomponente</a:t>
            </a:r>
            <a:r>
              <a:rPr lang="de-DE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/>
              <a:t>der Gewichtskraft gilt: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/>
          </a:p>
          <a:p>
            <a:pPr marL="0" indent="0">
              <a:lnSpc>
                <a:spcPct val="100000"/>
              </a:lnSpc>
              <a:buNone/>
            </a:pPr>
            <a:r>
              <a:rPr lang="de-DE" dirty="0"/>
              <a:t>weil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deshalb: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4298D2-F18F-8BEF-583F-909482384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153" y="2511727"/>
            <a:ext cx="5117933" cy="38001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E453C76-A4AC-8235-68D9-7574AF946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11" y="1897335"/>
            <a:ext cx="512108" cy="46333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76A863A-1AB6-1A54-2617-D92C9C5B3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304" y="5647412"/>
            <a:ext cx="4644272" cy="6644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543E6EE-C876-C862-24CA-5445390862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943" y="3830705"/>
            <a:ext cx="4136339" cy="94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1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32AEC-5527-48DF-1101-28616431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Hangabtriebskraft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ACAEAE8-D77F-C15A-F05E-67B7CEE2C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Für die Größe der </a:t>
                </a:r>
                <a:r>
                  <a:rPr lang="de-DE" b="0" i="0" u="sng" dirty="0">
                    <a:solidFill>
                      <a:srgbClr val="000000"/>
                    </a:solidFill>
                    <a:effectLst/>
                    <a:latin typeface="ffmilowebprolight"/>
                  </a:rPr>
                  <a:t>Hangabtriebskraft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 </a:t>
                </a:r>
                <a:r>
                  <a:rPr lang="de-DE" b="1" i="0" dirty="0">
                    <a:solidFill>
                      <a:srgbClr val="FF0000"/>
                    </a:solidFill>
                    <a:effectLst/>
                    <a:latin typeface="ffmilowebprolight"/>
                  </a:rPr>
                  <a:t>F</a:t>
                </a:r>
                <a:r>
                  <a:rPr lang="de-DE" b="1" baseline="-25000" dirty="0">
                    <a:solidFill>
                      <a:srgbClr val="FF0000"/>
                    </a:solidFill>
                  </a:rPr>
                  <a:t>G</a:t>
                </a:r>
                <a:r>
                  <a:rPr lang="de-DE" b="1" dirty="0">
                    <a:solidFill>
                      <a:srgbClr val="FF0000"/>
                    </a:solidFill>
                  </a:rPr>
                  <a:t>,</a:t>
                </a:r>
                <a:r>
                  <a:rPr lang="de-DE" b="1" baseline="-25000" dirty="0">
                    <a:solidFill>
                      <a:srgbClr val="FF0000"/>
                    </a:solidFill>
                  </a:rPr>
                  <a:t>∥</a:t>
                </a:r>
                <a:r>
                  <a:rPr lang="de-DE" dirty="0"/>
                  <a:t> 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 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(oft auch mit F</a:t>
                </a:r>
                <a:r>
                  <a:rPr lang="de-DE" baseline="-25000" dirty="0"/>
                  <a:t>H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 bezeichnet)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an einer um den Winkel 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 gegenüber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ffmilowebprolight"/>
                  </a:rPr>
                  <a:t>der Horizontalen geneigten Ebene gilt:</a:t>
                </a:r>
                <a:br>
                  <a:rPr lang="de-DE" dirty="0"/>
                </a:b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ACAEAE8-D77F-C15A-F05E-67B7CEE2C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A3D9A637-B313-4181-93E7-95ED4EAD9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140981"/>
            <a:ext cx="5609832" cy="89757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630CF0B-2609-023C-1893-DAC85BABD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9339" y="2423405"/>
            <a:ext cx="4870505" cy="36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1EB69-06F5-DD6E-69CA-C13A88AC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Hangabtriebskraft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753B56-A640-A073-4665-B91126DBE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Für den Betrag der </a:t>
            </a:r>
            <a:r>
              <a:rPr lang="de-DE" b="0" i="0" u="sng" dirty="0" err="1">
                <a:solidFill>
                  <a:srgbClr val="000000"/>
                </a:solidFill>
                <a:effectLst/>
                <a:latin typeface="ffmilowebprolight"/>
              </a:rPr>
              <a:t>Normalenkomponente</a:t>
            </a: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der Gewichtskraft </a:t>
            </a:r>
            <a:r>
              <a:rPr lang="de-DE" b="1" i="0" dirty="0">
                <a:solidFill>
                  <a:srgbClr val="0070C0"/>
                </a:solidFill>
                <a:effectLst/>
                <a:latin typeface="ffmilowebprolight"/>
              </a:rPr>
              <a:t>F</a:t>
            </a:r>
            <a:r>
              <a:rPr lang="de-DE" b="1" baseline="-25000" dirty="0">
                <a:solidFill>
                  <a:srgbClr val="0070C0"/>
                </a:solidFill>
              </a:rPr>
              <a:t>G,⊥</a:t>
            </a:r>
            <a:r>
              <a:rPr lang="de-DE" b="1" i="0" baseline="-25000" dirty="0">
                <a:solidFill>
                  <a:srgbClr val="000000"/>
                </a:solidFill>
                <a:effectLst/>
                <a:latin typeface="ffmilowebprolight"/>
              </a:rPr>
              <a:t> </a:t>
            </a: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bzw.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der </a:t>
            </a:r>
            <a:r>
              <a:rPr lang="de-DE" b="0" i="0" u="sng" dirty="0">
                <a:solidFill>
                  <a:srgbClr val="000000"/>
                </a:solidFill>
                <a:effectLst/>
                <a:latin typeface="ffmilowebprolight"/>
              </a:rPr>
              <a:t>Normalkraft</a:t>
            </a: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 der Ebene F</a:t>
            </a:r>
            <a:r>
              <a:rPr lang="de-DE" baseline="-25000" dirty="0"/>
              <a:t>N</a:t>
            </a:r>
            <a:r>
              <a:rPr lang="de-DE" b="0" i="0" dirty="0">
                <a:solidFill>
                  <a:srgbClr val="000000"/>
                </a:solidFill>
                <a:effectLst/>
                <a:latin typeface="ffmilowebprolight"/>
              </a:rPr>
              <a:t> gilt: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23C804D-DD98-ECBB-311A-E2829426D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012" y="4021001"/>
            <a:ext cx="2925585" cy="79119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6EE7A87-62BA-724A-7F33-7431B04EA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279" y="4788971"/>
            <a:ext cx="419100" cy="32385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D1C492C-0B69-5BF8-AC54-4A13CAE62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994" y="5171787"/>
            <a:ext cx="2967603" cy="520909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463434D-5CC5-5B45-21B1-ECCB94FD7773}"/>
              </a:ext>
            </a:extLst>
          </p:cNvPr>
          <p:cNvSpPr txBox="1"/>
          <p:nvPr/>
        </p:nvSpPr>
        <p:spPr>
          <a:xfrm>
            <a:off x="838200" y="5737294"/>
            <a:ext cx="111318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/>
              <a:t>Hinweis: F</a:t>
            </a:r>
            <a:r>
              <a:rPr lang="de-DE" b="1" baseline="-25000" dirty="0"/>
              <a:t>G,⊥ </a:t>
            </a:r>
            <a:r>
              <a:rPr lang="de-DE" dirty="0"/>
              <a:t>und </a:t>
            </a:r>
            <a:r>
              <a:rPr lang="de-DE" b="1" dirty="0"/>
              <a:t>F</a:t>
            </a:r>
            <a:r>
              <a:rPr lang="de-DE" b="1" baseline="-25000" dirty="0"/>
              <a:t>N</a:t>
            </a:r>
            <a:r>
              <a:rPr lang="de-DE" dirty="0"/>
              <a:t> zeigen gerade in entgegengesetzte Richtungen: </a:t>
            </a:r>
          </a:p>
          <a:p>
            <a:r>
              <a:rPr lang="de-DE" dirty="0"/>
              <a:t>                 zeigt senkrecht in die schiefe Ebene hinein, steht senkrecht auf der schiefen Ebene.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CC693B9-1785-A8F8-0BDD-700B9174AD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7304" y="2336638"/>
            <a:ext cx="4936810" cy="366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7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E62F7-6F59-EAE1-07B9-FFE7CD21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0" dirty="0">
                <a:effectLst/>
                <a:latin typeface="ffmilowebpromed"/>
              </a:rPr>
              <a:t>Aufgabe</a:t>
            </a:r>
            <a:br>
              <a:rPr lang="de-DE" b="1" i="0" dirty="0">
                <a:effectLst/>
                <a:latin typeface="ffmilowebpromed"/>
              </a:rPr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ED463C9-753E-F79E-C63E-C46783095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8957"/>
                <a:ext cx="10515600" cy="491800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Ein Bierfass (Betrag der Gewichtskraft F</a:t>
                </a:r>
                <a:r>
                  <a:rPr lang="de-DE" b="0" i="0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=300N) rollt von einer 1,0m hohen Ladefläche über eine 5,0m lange Rampe hinunter auf den Boden.</a:t>
                </a:r>
              </a:p>
              <a:p>
                <a:pPr marL="0" indent="0" algn="just"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Berechne den Betrag der Hangabtriebskraft, die dabei auf das Fass wirkt.</a:t>
                </a:r>
              </a:p>
              <a:p>
                <a:pPr marL="0" indent="0" algn="l">
                  <a:buNone/>
                </a:pPr>
                <a:r>
                  <a:rPr lang="de-DE" b="1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Lösung</a:t>
                </a:r>
              </a:p>
              <a:p>
                <a:pPr marL="0" indent="0" algn="just"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Allgemein gilt für den Betrag der Hangabtriebskraft an schiefen Ebene F</a:t>
                </a:r>
                <a:r>
                  <a:rPr lang="de-DE" b="0" i="0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G,∥ 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F</a:t>
                </a:r>
                <a:r>
                  <a:rPr lang="de-DE" b="0" i="0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⋅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b="0" i="0" dirty="0" smtClean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b="0" i="0" dirty="0" smtClean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 Einsetzen </a:t>
                </a:r>
              </a:p>
              <a:p>
                <a:pPr marL="0" indent="0" algn="just">
                  <a:buNone/>
                </a:pPr>
                <a:r>
                  <a:rPr lang="de-DE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der gegebenen Werte führt zu:</a:t>
                </a:r>
              </a:p>
              <a:p>
                <a:pPr marL="0" indent="0">
                  <a:buNone/>
                </a:pP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ED463C9-753E-F79E-C63E-C46783095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8957"/>
                <a:ext cx="10515600" cy="4918006"/>
              </a:xfrm>
              <a:blipFill>
                <a:blip r:embed="rId2"/>
                <a:stretch>
                  <a:fillRect l="-1217" t="-2233" r="-11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FC31FB50-4C8B-5BF5-9891-15B7C65C7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774" y="5593050"/>
            <a:ext cx="4459769" cy="81086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830E4AA-329A-2DD2-798B-737988B9F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529" y="4275668"/>
            <a:ext cx="3240285" cy="24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41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ffmilowebprolight</vt:lpstr>
      <vt:lpstr>ffmilowebpromed</vt:lpstr>
      <vt:lpstr>Office</vt:lpstr>
      <vt:lpstr>Berechnung der Hangabtriebskraft </vt:lpstr>
      <vt:lpstr>Kräfte an der schiefen Ebene</vt:lpstr>
      <vt:lpstr>Kräfte an der schiefen Ebene</vt:lpstr>
      <vt:lpstr>Kräfte an der schiefen Ebene</vt:lpstr>
      <vt:lpstr>Hangabtriebskraft</vt:lpstr>
      <vt:lpstr>Hangabtriebskraft</vt:lpstr>
      <vt:lpstr>Aufgabe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Berechnung der Hangabtriebskraft </dc:title>
  <dc:creator>Farhang</dc:creator>
  <cp:lastModifiedBy>Farhang</cp:lastModifiedBy>
  <cp:revision>8</cp:revision>
  <dcterms:created xsi:type="dcterms:W3CDTF">2024-02-25T09:42:04Z</dcterms:created>
  <dcterms:modified xsi:type="dcterms:W3CDTF">2024-09-26T20:59:47Z</dcterms:modified>
</cp:coreProperties>
</file>