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02384E-68A2-7A38-D923-591B4C1916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1D8D9E0-C19B-EF3E-A802-C050B1399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5CF0F8-856E-825B-5DB3-B11763503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522E-9F14-487E-9703-5D7D3B0FB44F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872106-909B-C798-EB58-48D0E9081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449FFC-CE68-FFAC-0A7E-BBF817749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22E1-523C-4499-9AB5-B0D73E7974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3849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B9386B-BB75-F51C-6D06-5BD0A0FE1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1A17764-AD8B-2B98-81A3-3694B48FB2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78D1E8-C1AF-E39A-FB74-035552518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522E-9F14-487E-9703-5D7D3B0FB44F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212B06-A484-9E95-FC80-9196457FA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87897-ED13-1EE3-195A-7E4FCB14E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22E1-523C-4499-9AB5-B0D73E7974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4855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5FFCFE4-7CED-F41F-1E87-AFA5A7413D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46D1207-F2DF-64BA-B0A6-791ABFE7B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3C8B27-5290-97F4-258D-0105C9354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522E-9F14-487E-9703-5D7D3B0FB44F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5F0D82-878A-5AFB-B8C7-6A3C9E9AA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B381C2-8398-637A-DA00-A3C8B62C6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22E1-523C-4499-9AB5-B0D73E7974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7503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F3E1F4-746B-44E2-5B12-9E98C7793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0D9A37-D3D2-D300-14A6-BA643A1D7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31A1E0-CCD7-C46B-6048-4EA5A1DF4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522E-9F14-487E-9703-5D7D3B0FB44F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C4F616-A71B-294F-D835-257A2CC4A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2902E4-2F71-4D1F-7ABF-05D184DF6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22E1-523C-4499-9AB5-B0D73E7974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863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5E1F36-87A4-A9FA-EC9E-2E8ABAA90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B29C6D9-FE1B-1FDB-5639-738E36FC8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6F40680-47AB-4853-8010-F95E0C40A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522E-9F14-487E-9703-5D7D3B0FB44F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A3EB2D-1CCF-4A3E-76A0-2C14D2F66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0FE47A-7B48-4335-BE38-85E2F083A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22E1-523C-4499-9AB5-B0D73E7974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467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F67BF2-2A72-1633-860E-F4D2F189D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80B78D-D31A-72E6-7D4C-6A9797FEDF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A0EB219-A418-6804-EFEC-CA05DA1BC1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FAF2C72-49F4-E382-2916-20B32DA88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522E-9F14-487E-9703-5D7D3B0FB44F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BF5477F-5C0F-1A39-2754-AF57D59B9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9E6E772-A920-8350-6C3B-89F247B69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22E1-523C-4499-9AB5-B0D73E7974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964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691E9-3AF2-876E-0A0F-1202BB012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391ABC-1216-8D66-8A2D-B8FF23993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545EDC1-A701-8719-3CCD-8214FDD8FB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3DC1464-4B9E-0A2D-E975-C7B375AAB1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F45D1CA-BB0D-2CF1-1DFA-74FE6F0D1B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646E291-AEE1-70E6-0A78-B3596F93E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522E-9F14-487E-9703-5D7D3B0FB44F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C1A788-6AE0-2328-D93B-4D9ECAF87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AEAF907-6A81-7153-6EBB-0A2B53294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22E1-523C-4499-9AB5-B0D73E7974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492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6C635F-9F4A-A0B0-27E2-44D839E6A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7E066BC-7224-C795-685C-3BB2E9783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522E-9F14-487E-9703-5D7D3B0FB44F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7F02B8B-866E-F79D-7176-1A22D172A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E3B9F44-E4A0-5BF0-4518-9399EFAA9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22E1-523C-4499-9AB5-B0D73E7974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0801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0D95956-858C-A776-EF0E-680592395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522E-9F14-487E-9703-5D7D3B0FB44F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1282E66-5BAD-C57F-DE9B-8621D0F4C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E639EA0-4F6D-B018-2FF6-F595E87B2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22E1-523C-4499-9AB5-B0D73E7974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544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8498C5-8D94-5162-6717-76D236D6C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E960A5-4F4B-ADE0-37FE-D62E806D5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CF9D71B-C32D-4E01-60DA-1FFD52F9E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E8053A3-377D-D867-30AD-9AD53D3AE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522E-9F14-487E-9703-5D7D3B0FB44F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ECEEBB-E434-F766-7BD1-9187848D3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6A92FFD-1F38-2503-851E-EAA40F9E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22E1-523C-4499-9AB5-B0D73E7974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56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C087D9-A4A7-E7B9-6BAA-D67780CA5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7917602-3E28-1BC2-B7ED-0BFAD0F6E8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B7C668B-0628-969C-53DC-52B04B70B6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6B1E903-B826-4FAF-167F-53EC3A969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522E-9F14-487E-9703-5D7D3B0FB44F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1AAEF10-B19D-C54F-9662-E18CEBEE2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65DD3E-ED71-282D-5C8E-4BEE1CBD6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22E1-523C-4499-9AB5-B0D73E7974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4038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FBC56C5-4338-062A-13FE-6E78CBD3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7B470E-4578-1299-1B75-733CF4C1F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99BFEC-927B-5D9C-E883-2028A3D508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D522E-9F14-487E-9703-5D7D3B0FB44F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D3B812-3737-8239-D20B-6AB5A0A2B4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B3DDF7-D6B3-FE6A-76A7-3E6595914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322E1-523C-4499-9AB5-B0D73E7974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7964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9D9972-9337-4EFC-D3AA-E695515626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b="1" i="0" dirty="0">
                <a:effectLst/>
                <a:latin typeface="ffmilowebpromed"/>
              </a:rPr>
              <a:t>Berechnung der Hangabtriebskraft</a:t>
            </a:r>
            <a:br>
              <a:rPr lang="de-DE" b="1" i="0" dirty="0">
                <a:effectLst/>
                <a:latin typeface="ffmilowebpromed"/>
              </a:rPr>
            </a:b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E808795-6852-4B65-E490-31DBCB5FAA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6372176-3B67-9234-DAD2-EF9EDA3F99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3301" y="2887397"/>
            <a:ext cx="4325397" cy="321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111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241BB6-6583-1C12-507C-70427BEF2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Kräfte an der schiefen Ebene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EBDA6F-1E91-1C06-38D4-9962FA08A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Überlegungen am rechtwinkligen Dreieck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ermöglichen eine rechnerische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Addition bzw. Zerlegung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von Kräften –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insbesondere auch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an der schiefen Ebene.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B5649E6F-A02C-3B26-B1AE-4CDDCD66E8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7948" y="2477576"/>
            <a:ext cx="5414666" cy="401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345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2DA829-D84B-9D86-63CF-58D7FDDD8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Kräfte an der schiefen Ebene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420B5B-B7A5-A639-4C7F-7AFB29321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Für den Betrag          der parallel zur Ebene wirkende</a:t>
            </a:r>
          </a:p>
          <a:p>
            <a:pPr marL="0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Hangabtriebskraft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gilt:</a:t>
            </a:r>
          </a:p>
          <a:p>
            <a:pPr marL="0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weil</a:t>
            </a:r>
          </a:p>
          <a:p>
            <a:pPr marL="0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deshalb: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78588B8-ADE5-210F-C721-9530330F33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4605" y="1825625"/>
            <a:ext cx="603556" cy="45724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D2621B70-A85A-8769-19E9-8E168350E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3392" y="5438587"/>
            <a:ext cx="4502426" cy="597478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16F33E7D-D3A3-2665-7EC4-C66A752DBE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7809" y="2423403"/>
            <a:ext cx="5238772" cy="3888497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B56CAC89-F957-88B6-B649-BB8F96CB0F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3300" y="3650335"/>
            <a:ext cx="4026165" cy="1011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54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CA046F-49C7-E2A7-D488-8F226ACCC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Kräfte an der schiefen Ebene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0CADF8-46A0-52FD-C2B9-735D7A486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de-DE" dirty="0"/>
              <a:t>Für den Betrag         der senkrecht zur Ebene wirkende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u="sng" dirty="0"/>
              <a:t>Normalkomponente</a:t>
            </a:r>
            <a:r>
              <a:rPr lang="de-DE" dirty="0"/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dirty="0"/>
              <a:t>der Gewichtskraft gilt:</a:t>
            </a:r>
          </a:p>
          <a:p>
            <a:pPr marL="0" indent="0">
              <a:lnSpc>
                <a:spcPct val="100000"/>
              </a:lnSpc>
              <a:buNone/>
            </a:pPr>
            <a:endParaRPr lang="de-DE" dirty="0"/>
          </a:p>
          <a:p>
            <a:pPr marL="0" indent="0">
              <a:lnSpc>
                <a:spcPct val="100000"/>
              </a:lnSpc>
              <a:buNone/>
            </a:pPr>
            <a:r>
              <a:rPr lang="de-DE" dirty="0"/>
              <a:t>weil</a:t>
            </a:r>
          </a:p>
          <a:p>
            <a:pPr marL="0" indent="0">
              <a:lnSpc>
                <a:spcPct val="100000"/>
              </a:lnSpc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deshalb:</a:t>
            </a:r>
          </a:p>
          <a:p>
            <a:pPr marL="0" indent="0">
              <a:lnSpc>
                <a:spcPct val="100000"/>
              </a:lnSpc>
              <a:buNone/>
            </a:pP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94298D2-F18F-8BEF-583F-9094823841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7153" y="2511727"/>
            <a:ext cx="5117933" cy="3800173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E453C76-A4AC-8235-68D9-7574AF946B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9511" y="1897335"/>
            <a:ext cx="512108" cy="463336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976A863A-1AB6-1A54-2617-D92C9C5B35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0304" y="5647412"/>
            <a:ext cx="4644272" cy="664488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A543E6EE-C876-C862-24CA-5445390862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7943" y="3830705"/>
            <a:ext cx="4136339" cy="940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91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B32AEC-5527-48DF-1101-28616431F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i="0" dirty="0">
                <a:solidFill>
                  <a:srgbClr val="000000"/>
                </a:solidFill>
                <a:effectLst/>
                <a:latin typeface="ffmilowebprolight"/>
              </a:rPr>
              <a:t>Hangabtriebskraft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9ACAEAE8-D77F-C15A-F05E-67B7CEE2CEC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de-DE" b="0" i="0" dirty="0">
                    <a:solidFill>
                      <a:srgbClr val="000000"/>
                    </a:solidFill>
                    <a:effectLst/>
                    <a:latin typeface="ffmilowebprolight"/>
                  </a:rPr>
                  <a:t>Für die Größe der </a:t>
                </a:r>
                <a:r>
                  <a:rPr lang="de-DE" b="0" i="0" u="sng" dirty="0">
                    <a:solidFill>
                      <a:srgbClr val="000000"/>
                    </a:solidFill>
                    <a:effectLst/>
                    <a:latin typeface="ffmilowebprolight"/>
                  </a:rPr>
                  <a:t>Hangabtriebskraft</a:t>
                </a:r>
                <a:r>
                  <a:rPr lang="de-DE" b="0" i="0" dirty="0">
                    <a:solidFill>
                      <a:srgbClr val="000000"/>
                    </a:solidFill>
                    <a:effectLst/>
                    <a:latin typeface="ffmilowebprolight"/>
                  </a:rPr>
                  <a:t> </a:t>
                </a:r>
                <a:r>
                  <a:rPr lang="de-DE" b="1" i="0" dirty="0">
                    <a:solidFill>
                      <a:srgbClr val="FF0000"/>
                    </a:solidFill>
                    <a:effectLst/>
                    <a:latin typeface="ffmilowebprolight"/>
                  </a:rPr>
                  <a:t>F</a:t>
                </a:r>
                <a:r>
                  <a:rPr lang="de-DE" b="1" baseline="-25000" dirty="0">
                    <a:solidFill>
                      <a:srgbClr val="FF0000"/>
                    </a:solidFill>
                  </a:rPr>
                  <a:t>G</a:t>
                </a:r>
                <a:r>
                  <a:rPr lang="de-DE" b="1" dirty="0">
                    <a:solidFill>
                      <a:srgbClr val="FF0000"/>
                    </a:solidFill>
                  </a:rPr>
                  <a:t>,</a:t>
                </a:r>
                <a:r>
                  <a:rPr lang="de-DE" b="1" baseline="-25000" dirty="0">
                    <a:solidFill>
                      <a:srgbClr val="FF0000"/>
                    </a:solidFill>
                  </a:rPr>
                  <a:t>∥</a:t>
                </a:r>
                <a:r>
                  <a:rPr lang="de-DE" dirty="0"/>
                  <a:t> </a:t>
                </a:r>
                <a:r>
                  <a:rPr lang="de-DE" b="0" i="0" dirty="0">
                    <a:solidFill>
                      <a:srgbClr val="000000"/>
                    </a:solidFill>
                    <a:effectLst/>
                    <a:latin typeface="ffmilowebprolight"/>
                  </a:rPr>
                  <a:t> 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de-DE" b="0" i="0" dirty="0">
                    <a:solidFill>
                      <a:srgbClr val="000000"/>
                    </a:solidFill>
                    <a:effectLst/>
                    <a:latin typeface="ffmilowebprolight"/>
                  </a:rPr>
                  <a:t>(oft auch mit F</a:t>
                </a:r>
                <a:r>
                  <a:rPr lang="de-DE" baseline="-25000" dirty="0"/>
                  <a:t>H</a:t>
                </a:r>
                <a:r>
                  <a:rPr lang="de-DE" b="0" i="0" dirty="0">
                    <a:solidFill>
                      <a:srgbClr val="000000"/>
                    </a:solidFill>
                    <a:effectLst/>
                    <a:latin typeface="ffmilowebprolight"/>
                  </a:rPr>
                  <a:t> bezeichnet)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de-DE" b="0" i="0" dirty="0">
                    <a:solidFill>
                      <a:srgbClr val="000000"/>
                    </a:solidFill>
                    <a:effectLst/>
                    <a:latin typeface="ffmilowebprolight"/>
                  </a:rPr>
                  <a:t>an einer um den Winkel 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de-DE" b="0" i="0" dirty="0">
                    <a:solidFill>
                      <a:srgbClr val="000000"/>
                    </a:solidFill>
                    <a:effectLst/>
                    <a:latin typeface="ffmilowebprolight"/>
                  </a:rPr>
                  <a:t> gegenüber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de-DE" b="0" i="0" dirty="0">
                    <a:solidFill>
                      <a:srgbClr val="000000"/>
                    </a:solidFill>
                    <a:effectLst/>
                    <a:latin typeface="ffmilowebprolight"/>
                  </a:rPr>
                  <a:t>der Horizontalen geneigten Ebene gilt:</a:t>
                </a:r>
                <a:br>
                  <a:rPr lang="de-DE" dirty="0"/>
                </a:br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9ACAEAE8-D77F-C15A-F05E-67B7CEE2CE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A3D9A637-B313-4181-93E7-95ED4EAD92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140981"/>
            <a:ext cx="5609832" cy="897573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630CF0B-2609-023C-1893-DAC85BABD8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9339" y="2423405"/>
            <a:ext cx="4870505" cy="3615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12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E1EB69-06F5-DD6E-69CA-C13A88AC9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i="0" dirty="0">
                <a:solidFill>
                  <a:srgbClr val="000000"/>
                </a:solidFill>
                <a:effectLst/>
                <a:latin typeface="ffmilowebprolight"/>
              </a:rPr>
              <a:t>Hangabtriebskraft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753B56-A640-A073-4665-B91126DBE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de-DE" b="0" i="0" dirty="0">
                <a:solidFill>
                  <a:srgbClr val="000000"/>
                </a:solidFill>
                <a:effectLst/>
                <a:latin typeface="ffmilowebprolight"/>
              </a:rPr>
              <a:t>Für den Betrag der </a:t>
            </a:r>
            <a:r>
              <a:rPr lang="de-DE" b="0" i="0" u="sng" dirty="0" err="1">
                <a:solidFill>
                  <a:srgbClr val="000000"/>
                </a:solidFill>
                <a:effectLst/>
                <a:latin typeface="ffmilowebprolight"/>
              </a:rPr>
              <a:t>Normalenkomponente</a:t>
            </a:r>
            <a:r>
              <a:rPr lang="de-DE" b="0" i="0" dirty="0">
                <a:solidFill>
                  <a:srgbClr val="000000"/>
                </a:solidFill>
                <a:effectLst/>
                <a:latin typeface="ffmilowebprolight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b="0" i="0" dirty="0">
                <a:solidFill>
                  <a:srgbClr val="000000"/>
                </a:solidFill>
                <a:effectLst/>
                <a:latin typeface="ffmilowebprolight"/>
              </a:rPr>
              <a:t>der Gewichtskraft </a:t>
            </a:r>
            <a:r>
              <a:rPr lang="de-DE" b="1" i="0" dirty="0">
                <a:solidFill>
                  <a:srgbClr val="0070C0"/>
                </a:solidFill>
                <a:effectLst/>
                <a:latin typeface="ffmilowebprolight"/>
              </a:rPr>
              <a:t>F</a:t>
            </a:r>
            <a:r>
              <a:rPr lang="de-DE" b="1" baseline="-25000" dirty="0">
                <a:solidFill>
                  <a:srgbClr val="0070C0"/>
                </a:solidFill>
              </a:rPr>
              <a:t>G,⊥</a:t>
            </a:r>
            <a:r>
              <a:rPr lang="de-DE" b="1" i="0" baseline="-25000" dirty="0">
                <a:solidFill>
                  <a:srgbClr val="000000"/>
                </a:solidFill>
                <a:effectLst/>
                <a:latin typeface="ffmilowebprolight"/>
              </a:rPr>
              <a:t> </a:t>
            </a:r>
            <a:r>
              <a:rPr lang="de-DE" b="0" i="0" dirty="0">
                <a:solidFill>
                  <a:srgbClr val="000000"/>
                </a:solidFill>
                <a:effectLst/>
                <a:latin typeface="ffmilowebprolight"/>
              </a:rPr>
              <a:t>bzw.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b="0" i="0" dirty="0">
                <a:solidFill>
                  <a:srgbClr val="000000"/>
                </a:solidFill>
                <a:effectLst/>
                <a:latin typeface="ffmilowebprolight"/>
              </a:rPr>
              <a:t>der </a:t>
            </a:r>
            <a:r>
              <a:rPr lang="de-DE" b="0" i="0" u="sng" dirty="0">
                <a:solidFill>
                  <a:srgbClr val="000000"/>
                </a:solidFill>
                <a:effectLst/>
                <a:latin typeface="ffmilowebprolight"/>
              </a:rPr>
              <a:t>Normalkraft</a:t>
            </a:r>
            <a:r>
              <a:rPr lang="de-DE" b="0" i="0" dirty="0">
                <a:solidFill>
                  <a:srgbClr val="000000"/>
                </a:solidFill>
                <a:effectLst/>
                <a:latin typeface="ffmilowebprolight"/>
              </a:rPr>
              <a:t> der Ebene F</a:t>
            </a:r>
            <a:r>
              <a:rPr lang="de-DE" baseline="-25000" dirty="0"/>
              <a:t>N</a:t>
            </a:r>
            <a:r>
              <a:rPr lang="de-DE" b="0" i="0" dirty="0">
                <a:solidFill>
                  <a:srgbClr val="000000"/>
                </a:solidFill>
                <a:effectLst/>
                <a:latin typeface="ffmilowebprolight"/>
              </a:rPr>
              <a:t> gilt:</a:t>
            </a:r>
          </a:p>
          <a:p>
            <a:pPr marL="0" indent="0">
              <a:lnSpc>
                <a:spcPct val="150000"/>
              </a:lnSpc>
              <a:buNone/>
            </a:pP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23C804D-DD98-ECBB-311A-E2829426D7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4012" y="4021001"/>
            <a:ext cx="2925585" cy="791196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86EE7A87-62BA-724A-7F33-7431B04EA9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9279" y="4788971"/>
            <a:ext cx="419100" cy="32385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4D1C492C-0B69-5BF8-AC54-4A13CAE62C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1994" y="5171787"/>
            <a:ext cx="2967603" cy="520909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6463434D-5CC5-5B45-21B1-ECCB94FD7773}"/>
              </a:ext>
            </a:extLst>
          </p:cNvPr>
          <p:cNvSpPr txBox="1"/>
          <p:nvPr/>
        </p:nvSpPr>
        <p:spPr>
          <a:xfrm>
            <a:off x="838200" y="5737294"/>
            <a:ext cx="111318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b="1" dirty="0"/>
              <a:t>Hinweis: F</a:t>
            </a:r>
            <a:r>
              <a:rPr lang="de-DE" b="1" baseline="-25000" dirty="0"/>
              <a:t>G,⊥ </a:t>
            </a:r>
            <a:r>
              <a:rPr lang="de-DE" dirty="0"/>
              <a:t>und </a:t>
            </a:r>
            <a:r>
              <a:rPr lang="de-DE" b="1" dirty="0"/>
              <a:t>F</a:t>
            </a:r>
            <a:r>
              <a:rPr lang="de-DE" b="1" baseline="-25000" dirty="0"/>
              <a:t>N</a:t>
            </a:r>
            <a:r>
              <a:rPr lang="de-DE" dirty="0"/>
              <a:t> zeigen gerade in entgegengesetzte Richtungen: </a:t>
            </a:r>
          </a:p>
          <a:p>
            <a:r>
              <a:rPr lang="de-DE" dirty="0"/>
              <a:t>                 zeigt senkrecht in die schiefe Ebene hinein, steht senkrecht auf der schiefen Ebene.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CC693B9-1785-A8F8-0BDD-700B9174AD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7304" y="2336638"/>
            <a:ext cx="4936810" cy="366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47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6E62F7-6F59-EAE1-07B9-FFE7CD213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0" dirty="0">
                <a:effectLst/>
                <a:latin typeface="ffmilowebpromed"/>
              </a:rPr>
              <a:t>Aufgabe</a:t>
            </a:r>
            <a:br>
              <a:rPr lang="de-DE" b="1" i="0" dirty="0">
                <a:effectLst/>
                <a:latin typeface="ffmilowebpromed"/>
              </a:rPr>
            </a:b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5ED463C9-753E-F79E-C63E-C4678309575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58957"/>
                <a:ext cx="10515600" cy="4918006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de-DE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Ein Bierfass (Betrag der Gewichtskraft F</a:t>
                </a:r>
                <a:r>
                  <a:rPr lang="de-DE" b="0" i="0" baseline="-25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r>
                  <a:rPr lang="de-DE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=300N) rollt von einer 1,0m hohen Ladefläche über eine 5,0m lange Rampe hinunter auf den Boden.</a:t>
                </a:r>
              </a:p>
              <a:p>
                <a:pPr marL="0" indent="0" algn="just">
                  <a:buNone/>
                </a:pPr>
                <a:r>
                  <a:rPr lang="de-DE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Berechne den Betrag der Hangabtriebskraft, die dabei auf das Fass wirkt.</a:t>
                </a:r>
              </a:p>
              <a:p>
                <a:pPr marL="0" indent="0" algn="l">
                  <a:buNone/>
                </a:pPr>
                <a:r>
                  <a:rPr lang="de-DE" b="1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Lösung</a:t>
                </a:r>
              </a:p>
              <a:p>
                <a:pPr marL="0" indent="0" algn="just">
                  <a:buNone/>
                </a:pPr>
                <a:r>
                  <a:rPr lang="de-DE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Allgemein gilt für den Betrag der Hangabtriebskraft an schiefen Ebene F</a:t>
                </a:r>
                <a:r>
                  <a:rPr lang="de-DE" b="0" i="0" baseline="-25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G,∥ </a:t>
                </a:r>
                <a:r>
                  <a:rPr lang="de-DE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= F</a:t>
                </a:r>
                <a:r>
                  <a:rPr lang="de-DE" b="0" i="0" baseline="-25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r>
                  <a:rPr lang="de-DE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⋅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e-DE" b="0" i="0" dirty="0" smtClean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h</m:t>
                        </m:r>
                      </m:num>
                      <m:den>
                        <m:r>
                          <m:rPr>
                            <m:nor/>
                          </m:rPr>
                          <a:rPr lang="de-DE" b="0" i="0" dirty="0" smtClean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l</m:t>
                        </m:r>
                      </m:den>
                    </m:f>
                  </m:oMath>
                </a14:m>
                <a:r>
                  <a:rPr lang="de-DE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. Einsetzen </a:t>
                </a:r>
              </a:p>
              <a:p>
                <a:pPr marL="0" indent="0" algn="just">
                  <a:buNone/>
                </a:pPr>
                <a:r>
                  <a:rPr lang="de-DE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der gegebenen Werte führt zu:</a:t>
                </a:r>
              </a:p>
              <a:p>
                <a:pPr marL="0" indent="0">
                  <a:buNone/>
                </a:pPr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5ED463C9-753E-F79E-C63E-C4678309575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58957"/>
                <a:ext cx="10515600" cy="4918006"/>
              </a:xfrm>
              <a:blipFill>
                <a:blip r:embed="rId2"/>
                <a:stretch>
                  <a:fillRect l="-1217" t="-2233" r="-11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FC31FB50-4C8B-5BF5-9891-15B7C65C72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5774" y="5593050"/>
            <a:ext cx="4459769" cy="810867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3830E4AA-329A-2DD2-798B-737988B9FD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4529" y="4275668"/>
            <a:ext cx="3240285" cy="2408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536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Breitbild</PresentationFormat>
  <Paragraphs>41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ffmilowebprolight</vt:lpstr>
      <vt:lpstr>ffmilowebpromed</vt:lpstr>
      <vt:lpstr>Office</vt:lpstr>
      <vt:lpstr>Berechnung der Hangabtriebskraft </vt:lpstr>
      <vt:lpstr>Kräfte an der schiefen Ebene</vt:lpstr>
      <vt:lpstr>Kräfte an der schiefen Ebene</vt:lpstr>
      <vt:lpstr>Kräfte an der schiefen Ebene</vt:lpstr>
      <vt:lpstr>Hangabtriebskraft</vt:lpstr>
      <vt:lpstr>Hangabtriebskraft</vt:lpstr>
      <vt:lpstr>Aufgabe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Berechnung der Hangabtriebskraft </dc:title>
  <dc:creator>Farhang</dc:creator>
  <cp:lastModifiedBy>Farhang</cp:lastModifiedBy>
  <cp:revision>8</cp:revision>
  <dcterms:created xsi:type="dcterms:W3CDTF">2024-02-25T09:42:04Z</dcterms:created>
  <dcterms:modified xsi:type="dcterms:W3CDTF">2024-09-26T20:59:47Z</dcterms:modified>
</cp:coreProperties>
</file>